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 id="2147483675" r:id="rId5"/>
  </p:sldMasterIdLst>
  <p:notesMasterIdLst>
    <p:notesMasterId r:id="rId23"/>
  </p:notesMasterIdLst>
  <p:handoutMasterIdLst>
    <p:handoutMasterId r:id="rId24"/>
  </p:handoutMasterIdLst>
  <p:sldIdLst>
    <p:sldId id="256" r:id="rId6"/>
    <p:sldId id="2147196738" r:id="rId7"/>
    <p:sldId id="2147196739" r:id="rId8"/>
    <p:sldId id="2147196741" r:id="rId9"/>
    <p:sldId id="2147196751" r:id="rId10"/>
    <p:sldId id="2147196752" r:id="rId11"/>
    <p:sldId id="2147196753" r:id="rId12"/>
    <p:sldId id="2147196754" r:id="rId13"/>
    <p:sldId id="2147196744" r:id="rId14"/>
    <p:sldId id="2147196743" r:id="rId15"/>
    <p:sldId id="2147196750" r:id="rId16"/>
    <p:sldId id="2147196742" r:id="rId17"/>
    <p:sldId id="2147196755" r:id="rId18"/>
    <p:sldId id="2147196749" r:id="rId19"/>
    <p:sldId id="2147196756" r:id="rId20"/>
    <p:sldId id="2147196757" r:id="rId21"/>
    <p:sldId id="266" r:id="rId22"/>
  </p:sldIdLst>
  <p:sldSz cx="12192000" cy="6858000"/>
  <p:notesSz cx="6858000" cy="9144000"/>
  <p:embeddedFontLst>
    <p:embeddedFont>
      <p:font typeface="Equinor" panose="020B0503050302040203" pitchFamily="34" charset="0"/>
      <p:regular r:id="rId25"/>
      <p:bold r:id="rId26"/>
      <p:italic r:id="rId27"/>
      <p:boldItalic r:id="rId28"/>
    </p:embeddedFont>
    <p:embeddedFont>
      <p:font typeface="Equinor Light" panose="020B0303050302040203" pitchFamily="34" charset="0"/>
      <p:regular r:id="rId29"/>
      <p:italic r:id="rId30"/>
    </p:embeddedFont>
    <p:embeddedFont>
      <p:font typeface="Equinor Medium" panose="020B0503050302040203" pitchFamily="34"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Brambilla" initials="AB" lastIdx="2" clrIdx="0">
    <p:extLst>
      <p:ext uri="{19B8F6BF-5375-455C-9EA6-DF929625EA0E}">
        <p15:presenceInfo xmlns:p15="http://schemas.microsoft.com/office/powerpoint/2012/main" userId="S::abramb@equinor.com::8dd7fe8b-5df0-4d8f-8419-79ee53021e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AA2A7"/>
    <a:srgbClr val="243746"/>
    <a:srgbClr val="FFFFFF"/>
    <a:srgbClr val="FF1243"/>
    <a:srgbClr val="C18E9B"/>
    <a:srgbClr val="91BABF"/>
    <a:srgbClr val="343541"/>
    <a:srgbClr val="444654"/>
    <a:srgbClr val="2337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14F0F9-8513-AF4B-84E9-ECBB1C113641}" v="92" dt="2024-07-08T11:21:18.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48"/>
    <p:restoredTop sz="78592"/>
  </p:normalViewPr>
  <p:slideViewPr>
    <p:cSldViewPr snapToGrid="0">
      <p:cViewPr>
        <p:scale>
          <a:sx n="122" d="100"/>
          <a:sy n="122" d="100"/>
        </p:scale>
        <p:origin x="2696" y="55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EA88EB-8FDD-45EC-96FC-94A1AF99DAFF}" type="datetimeFigureOut">
              <a:rPr lang="en-GB" smtClean="0"/>
              <a:t>21/06/2024</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5AAD9-D119-47C5-9471-94F136996FDC}" type="datetimeFigureOut">
              <a:rPr lang="en-GB" smtClean="0"/>
              <a:t>21/06/2024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We are an </a:t>
            </a:r>
            <a:r>
              <a:rPr lang="en-NO" i="1" dirty="0"/>
              <a:t>enabling team</a:t>
            </a:r>
            <a:r>
              <a:rPr lang="en-NO" i="0" dirty="0"/>
              <a:t>, meaning we don’t work directly on software products, but we support DevOps teams</a:t>
            </a:r>
          </a:p>
          <a:p>
            <a:r>
              <a:rPr lang="en-NO" i="0" dirty="0"/>
              <a:t>We typically:</a:t>
            </a:r>
            <a:endParaRPr lang="en-NO" dirty="0"/>
          </a:p>
          <a:p>
            <a:r>
              <a:rPr lang="en-NO" dirty="0"/>
              <a:t>-  Procure and manage Application Security tools for DevOps teams</a:t>
            </a:r>
          </a:p>
          <a:p>
            <a:pPr marL="171450" indent="-171450">
              <a:buFontTx/>
              <a:buChar char="-"/>
            </a:pPr>
            <a:r>
              <a:rPr lang="en-NO" dirty="0"/>
              <a:t>We organize workshops, establish guidelines, contribute to governance</a:t>
            </a:r>
          </a:p>
          <a:p>
            <a:pPr marL="171450" indent="-171450">
              <a:buFontTx/>
              <a:buChar char="-"/>
            </a:pPr>
            <a:r>
              <a:rPr lang="en-NO" dirty="0"/>
              <a:t>Maintain a network of Security Champion and cater for the AppSec community in Equinor</a:t>
            </a:r>
          </a:p>
          <a:p>
            <a:pPr marL="171450" indent="-171450">
              <a:buFontTx/>
              <a:buChar char="-"/>
            </a:pPr>
            <a:endParaRPr lang="en-NO" dirty="0"/>
          </a:p>
          <a:p>
            <a:pPr marL="0" indent="0">
              <a:buFontTx/>
              <a:buNone/>
            </a:pPr>
            <a:r>
              <a:rPr lang="en-NO" dirty="0"/>
              <a:t>The team was born February 1 2022 and we currently have 9 people across 3 Bergen, Stavanger, Trondheim (as of June 2024)</a:t>
            </a:r>
          </a:p>
        </p:txBody>
      </p:sp>
      <p:sp>
        <p:nvSpPr>
          <p:cNvPr id="4" name="Slide Number Placeholder 3"/>
          <p:cNvSpPr>
            <a:spLocks noGrp="1"/>
          </p:cNvSpPr>
          <p:nvPr>
            <p:ph type="sldNum" sz="quarter" idx="5"/>
          </p:nvPr>
        </p:nvSpPr>
        <p:spPr/>
        <p:txBody>
          <a:bodyPr/>
          <a:lstStyle/>
          <a:p>
            <a:fld id="{73C46255-B0A8-41CF-A15B-EB86725FC229}" type="slidenum">
              <a:rPr lang="en-GB" smtClean="0"/>
              <a:t>2</a:t>
            </a:fld>
            <a:endParaRPr lang="en-GB"/>
          </a:p>
        </p:txBody>
      </p:sp>
    </p:spTree>
    <p:extLst>
      <p:ext uri="{BB962C8B-B14F-4D97-AF65-F5344CB8AC3E}">
        <p14:creationId xmlns:p14="http://schemas.microsoft.com/office/powerpoint/2010/main" val="1366233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Hardening perspective - follow the instructions in the repo! </a:t>
            </a:r>
          </a:p>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11</a:t>
            </a:fld>
            <a:endParaRPr lang="en-GB"/>
          </a:p>
        </p:txBody>
      </p:sp>
    </p:spTree>
    <p:extLst>
      <p:ext uri="{BB962C8B-B14F-4D97-AF65-F5344CB8AC3E}">
        <p14:creationId xmlns:p14="http://schemas.microsoft.com/office/powerpoint/2010/main" val="220095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12</a:t>
            </a:fld>
            <a:endParaRPr lang="en-GB"/>
          </a:p>
        </p:txBody>
      </p:sp>
    </p:spTree>
    <p:extLst>
      <p:ext uri="{BB962C8B-B14F-4D97-AF65-F5344CB8AC3E}">
        <p14:creationId xmlns:p14="http://schemas.microsoft.com/office/powerpoint/2010/main" val="246438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No matter what (AI) tool we use, we are responsible for the code we write!</a:t>
            </a:r>
          </a:p>
          <a:p>
            <a:endParaRPr lang="en-NO" dirty="0"/>
          </a:p>
          <a:p>
            <a:r>
              <a:rPr lang="en-NO" dirty="0"/>
              <a:t>One last thing: how did the attacker figured out they could mess with my application?</a:t>
            </a:r>
          </a:p>
        </p:txBody>
      </p:sp>
      <p:sp>
        <p:nvSpPr>
          <p:cNvPr id="4" name="Slide Number Placeholder 3"/>
          <p:cNvSpPr>
            <a:spLocks noGrp="1"/>
          </p:cNvSpPr>
          <p:nvPr>
            <p:ph type="sldNum" sz="quarter" idx="5"/>
          </p:nvPr>
        </p:nvSpPr>
        <p:spPr/>
        <p:txBody>
          <a:bodyPr/>
          <a:lstStyle/>
          <a:p>
            <a:fld id="{73C46255-B0A8-41CF-A15B-EB86725FC229}" type="slidenum">
              <a:rPr lang="en-GB" smtClean="0"/>
              <a:t>13</a:t>
            </a:fld>
            <a:endParaRPr lang="en-GB"/>
          </a:p>
        </p:txBody>
      </p:sp>
    </p:spTree>
    <p:extLst>
      <p:ext uri="{BB962C8B-B14F-4D97-AF65-F5344CB8AC3E}">
        <p14:creationId xmlns:p14="http://schemas.microsoft.com/office/powerpoint/2010/main" val="2153896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This is the screenshot I posted on linkedin. Notice anything special?</a:t>
            </a:r>
          </a:p>
        </p:txBody>
      </p:sp>
      <p:sp>
        <p:nvSpPr>
          <p:cNvPr id="4" name="Slide Number Placeholder 3"/>
          <p:cNvSpPr>
            <a:spLocks noGrp="1"/>
          </p:cNvSpPr>
          <p:nvPr>
            <p:ph type="sldNum" sz="quarter" idx="5"/>
          </p:nvPr>
        </p:nvSpPr>
        <p:spPr/>
        <p:txBody>
          <a:bodyPr/>
          <a:lstStyle/>
          <a:p>
            <a:fld id="{73C46255-B0A8-41CF-A15B-EB86725FC229}" type="slidenum">
              <a:rPr lang="en-GB" smtClean="0"/>
              <a:t>14</a:t>
            </a:fld>
            <a:endParaRPr lang="en-GB"/>
          </a:p>
        </p:txBody>
      </p:sp>
    </p:spTree>
    <p:extLst>
      <p:ext uri="{BB962C8B-B14F-4D97-AF65-F5344CB8AC3E}">
        <p14:creationId xmlns:p14="http://schemas.microsoft.com/office/powerpoint/2010/main" val="2459469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The vulnerable library is there</a:t>
            </a:r>
          </a:p>
        </p:txBody>
      </p:sp>
      <p:sp>
        <p:nvSpPr>
          <p:cNvPr id="4" name="Slide Number Placeholder 3"/>
          <p:cNvSpPr>
            <a:spLocks noGrp="1"/>
          </p:cNvSpPr>
          <p:nvPr>
            <p:ph type="sldNum" sz="quarter" idx="5"/>
          </p:nvPr>
        </p:nvSpPr>
        <p:spPr/>
        <p:txBody>
          <a:bodyPr/>
          <a:lstStyle/>
          <a:p>
            <a:fld id="{73C46255-B0A8-41CF-A15B-EB86725FC229}" type="slidenum">
              <a:rPr lang="en-GB" smtClean="0"/>
              <a:t>15</a:t>
            </a:fld>
            <a:endParaRPr lang="en-GB"/>
          </a:p>
        </p:txBody>
      </p:sp>
    </p:spTree>
    <p:extLst>
      <p:ext uri="{BB962C8B-B14F-4D97-AF65-F5344CB8AC3E}">
        <p14:creationId xmlns:p14="http://schemas.microsoft.com/office/powerpoint/2010/main" val="2427288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The address of my web application is there</a:t>
            </a:r>
          </a:p>
          <a:p>
            <a:endParaRPr lang="en-NO" dirty="0"/>
          </a:p>
          <a:p>
            <a:r>
              <a:rPr lang="en-NO" dirty="0"/>
              <a:t>BE MINDFUL WHEN POSTING ON SOCIAL NETWORKS</a:t>
            </a:r>
          </a:p>
          <a:p>
            <a:endParaRPr lang="en-NO" dirty="0"/>
          </a:p>
          <a:p>
            <a:r>
              <a:rPr lang="en-NO" dirty="0"/>
              <a:t>NOTE (ignore this during the presentation) </a:t>
            </a:r>
          </a:p>
          <a:p>
            <a:r>
              <a:rPr lang="en-NO" dirty="0"/>
              <a:t>The premise here is that this is supposed to run in an isolated environment, so it’s unlikely it would be exposed to the outside world</a:t>
            </a:r>
          </a:p>
          <a:p>
            <a:r>
              <a:rPr lang="en-NO" dirty="0"/>
              <a:t>On the other hand, insiders are a serious risk, so the concern is valid. But all of this discussion is too much for the context of the presentation</a:t>
            </a:r>
          </a:p>
          <a:p>
            <a:r>
              <a:rPr lang="en-NO" dirty="0"/>
              <a:t> </a:t>
            </a:r>
          </a:p>
        </p:txBody>
      </p:sp>
      <p:sp>
        <p:nvSpPr>
          <p:cNvPr id="4" name="Slide Number Placeholder 3"/>
          <p:cNvSpPr>
            <a:spLocks noGrp="1"/>
          </p:cNvSpPr>
          <p:nvPr>
            <p:ph type="sldNum" sz="quarter" idx="5"/>
          </p:nvPr>
        </p:nvSpPr>
        <p:spPr/>
        <p:txBody>
          <a:bodyPr/>
          <a:lstStyle/>
          <a:p>
            <a:fld id="{73C46255-B0A8-41CF-A15B-EB86725FC229}" type="slidenum">
              <a:rPr lang="en-GB" smtClean="0"/>
              <a:t>16</a:t>
            </a:fld>
            <a:endParaRPr lang="en-GB"/>
          </a:p>
        </p:txBody>
      </p:sp>
    </p:spTree>
    <p:extLst>
      <p:ext uri="{BB962C8B-B14F-4D97-AF65-F5344CB8AC3E}">
        <p14:creationId xmlns:p14="http://schemas.microsoft.com/office/powerpoint/2010/main" val="656896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17</a:t>
            </a:fld>
            <a:endParaRPr lang="en-GB"/>
          </a:p>
        </p:txBody>
      </p:sp>
    </p:spTree>
    <p:extLst>
      <p:ext uri="{BB962C8B-B14F-4D97-AF65-F5344CB8AC3E}">
        <p14:creationId xmlns:p14="http://schemas.microsoft.com/office/powerpoint/2010/main" val="3469100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3</a:t>
            </a:fld>
            <a:endParaRPr lang="en-GB"/>
          </a:p>
        </p:txBody>
      </p:sp>
    </p:spTree>
    <p:extLst>
      <p:ext uri="{BB962C8B-B14F-4D97-AF65-F5344CB8AC3E}">
        <p14:creationId xmlns:p14="http://schemas.microsoft.com/office/powerpoint/2010/main" val="1436908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Developer perspective - follow the instructions in the repo! </a:t>
            </a:r>
          </a:p>
        </p:txBody>
      </p:sp>
      <p:sp>
        <p:nvSpPr>
          <p:cNvPr id="4" name="Slide Number Placeholder 3"/>
          <p:cNvSpPr>
            <a:spLocks noGrp="1"/>
          </p:cNvSpPr>
          <p:nvPr>
            <p:ph type="sldNum" sz="quarter" idx="5"/>
          </p:nvPr>
        </p:nvSpPr>
        <p:spPr/>
        <p:txBody>
          <a:bodyPr/>
          <a:lstStyle/>
          <a:p>
            <a:fld id="{73C46255-B0A8-41CF-A15B-EB86725FC229}" type="slidenum">
              <a:rPr lang="en-GB" smtClean="0"/>
              <a:t>4</a:t>
            </a:fld>
            <a:endParaRPr lang="en-GB"/>
          </a:p>
        </p:txBody>
      </p:sp>
    </p:spTree>
    <p:extLst>
      <p:ext uri="{BB962C8B-B14F-4D97-AF65-F5344CB8AC3E}">
        <p14:creationId xmlns:p14="http://schemas.microsoft.com/office/powerpoint/2010/main" val="1257408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5</a:t>
            </a:fld>
            <a:endParaRPr lang="en-GB"/>
          </a:p>
        </p:txBody>
      </p:sp>
    </p:spTree>
    <p:extLst>
      <p:ext uri="{BB962C8B-B14F-4D97-AF65-F5344CB8AC3E}">
        <p14:creationId xmlns:p14="http://schemas.microsoft.com/office/powerpoint/2010/main" val="61055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6</a:t>
            </a:fld>
            <a:endParaRPr lang="en-GB"/>
          </a:p>
        </p:txBody>
      </p:sp>
    </p:spTree>
    <p:extLst>
      <p:ext uri="{BB962C8B-B14F-4D97-AF65-F5344CB8AC3E}">
        <p14:creationId xmlns:p14="http://schemas.microsoft.com/office/powerpoint/2010/main" val="2493103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7</a:t>
            </a:fld>
            <a:endParaRPr lang="en-GB"/>
          </a:p>
        </p:txBody>
      </p:sp>
    </p:spTree>
    <p:extLst>
      <p:ext uri="{BB962C8B-B14F-4D97-AF65-F5344CB8AC3E}">
        <p14:creationId xmlns:p14="http://schemas.microsoft.com/office/powerpoint/2010/main" val="205446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8</a:t>
            </a:fld>
            <a:endParaRPr lang="en-GB"/>
          </a:p>
        </p:txBody>
      </p:sp>
    </p:spTree>
    <p:extLst>
      <p:ext uri="{BB962C8B-B14F-4D97-AF65-F5344CB8AC3E}">
        <p14:creationId xmlns:p14="http://schemas.microsoft.com/office/powerpoint/2010/main" val="3402279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9</a:t>
            </a:fld>
            <a:endParaRPr lang="en-GB"/>
          </a:p>
        </p:txBody>
      </p:sp>
    </p:spTree>
    <p:extLst>
      <p:ext uri="{BB962C8B-B14F-4D97-AF65-F5344CB8AC3E}">
        <p14:creationId xmlns:p14="http://schemas.microsoft.com/office/powerpoint/2010/main" val="3389516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Attacker perspective - follow the instructions in the repo! </a:t>
            </a:r>
          </a:p>
          <a:p>
            <a:endParaRPr lang="en-NO" dirty="0"/>
          </a:p>
        </p:txBody>
      </p:sp>
      <p:sp>
        <p:nvSpPr>
          <p:cNvPr id="4" name="Slide Number Placeholder 3"/>
          <p:cNvSpPr>
            <a:spLocks noGrp="1"/>
          </p:cNvSpPr>
          <p:nvPr>
            <p:ph type="sldNum" sz="quarter" idx="5"/>
          </p:nvPr>
        </p:nvSpPr>
        <p:spPr/>
        <p:txBody>
          <a:bodyPr/>
          <a:lstStyle/>
          <a:p>
            <a:fld id="{73C46255-B0A8-41CF-A15B-EB86725FC229}" type="slidenum">
              <a:rPr lang="en-GB" smtClean="0"/>
              <a:t>10</a:t>
            </a:fld>
            <a:endParaRPr lang="en-GB"/>
          </a:p>
        </p:txBody>
      </p:sp>
    </p:spTree>
    <p:extLst>
      <p:ext uri="{BB962C8B-B14F-4D97-AF65-F5344CB8AC3E}">
        <p14:creationId xmlns:p14="http://schemas.microsoft.com/office/powerpoint/2010/main" val="10037455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827965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00754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endParaRPr kumimoji="0" lang="en-GB" sz="1000" b="0" i="0" u="none" strike="noStrike" kern="1200" cap="none" spc="0" normalizeH="0" baseline="0" noProof="0">
              <a:ln>
                <a:noFill/>
              </a:ln>
              <a:solidFill>
                <a:schemeClr val="accent1"/>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a:ln>
                <a:noFill/>
              </a:ln>
              <a:solidFill>
                <a:srgbClr val="333333"/>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5EE97569-7AAE-4F5E-A297-4CACC5BAA06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8D519266-1B1C-4659-AEC5-EDA3DECED6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BF3BF40D-54F5-41E5-BFE7-5E761CD14D7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7420AA68-386C-4A06-B329-2C289E5A596C}"/>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A6F1349D-9CA0-4F52-A1B2-0648A014D46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A5766B26-2BFE-4375-B7D1-36493B0116F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75A7788-5DE8-424D-AF7E-6BA2219C66F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9E02174F-4D0C-40F6-929D-C1A98901D81D}"/>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C50B7BD-087F-438C-8E6D-D7B0076CBCA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4CC2446-F339-48DA-97BF-BA9FD4F3C13B}"/>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061F2274-FE8C-4637-8CD6-D5E320DA6E2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E05F0F12-1507-4519-995E-D53F9890CD4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A7A657F-3B53-4C37-A5B5-5FB3A892970E}"/>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FE7C42B6-0A2E-4D69-9805-C8C834FAF45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ACC0F9B7-58E4-4780-ADD8-FB0D7294FB89}"/>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D91E642C-E592-4F90-B637-8CBFCB2CDFD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EEC855A-7670-434B-855F-4721B7345C48}"/>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427B0FA5-77F5-4BA9-B187-2FA74EE5A55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B98A930-A384-45FC-97E1-49EB0FC223BD}"/>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F7296EC2-5E0F-4841-9965-FAC03907568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F814D736-A490-4BEA-827D-3378EEBAA74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5ACFBCC7-9726-4C28-8040-00C6B7E89729}"/>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8C7C61BE-E8E5-4EA3-AF03-5EE94C6865E9}"/>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4DAD64AB-A4EB-4A93-A716-081A367D80E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28D69451-72D0-464D-AEBE-93DB4EB0EBB3}"/>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3C333EB1-72FC-4BB7-B043-41373270F69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95FE8E44-1908-4C90-991D-7FAB1E6ADE8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E9F6E1CC-21B6-4197-8780-FFF46FC554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63470D81-5B6B-4578-98D0-96FB1CFD3F1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F2A785F4-4C5C-4589-9D60-8ECF83413986}"/>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05DD23CC-26CD-4DD0-B4F5-81760B404EBD}"/>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917E9F0-891B-4061-A8EB-D228B5785AD5}"/>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9FDDB00E-99B3-4B72-A21E-2FFED5D66363}"/>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411B142B-DF51-4E1C-8850-630474006E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08EA9EA-9051-4F1D-AA20-905943CB2B86}"/>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2F134BD-32F3-42D7-95FA-9A15A56011C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538438C-EF2C-4DF9-B3E3-9AEC7F0113E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43A30FD4-40A9-4CEA-AD8C-59657995EA7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spTree>
    <p:extLst>
      <p:ext uri="{BB962C8B-B14F-4D97-AF65-F5344CB8AC3E}">
        <p14:creationId xmlns:p14="http://schemas.microsoft.com/office/powerpoint/2010/main" val="463161362"/>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02662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9583E-8C1D-4D7D-B8B6-A5735D88403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B22968-BEA4-4C5C-8AD9-2238D493FB6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326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521207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26597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007753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3397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3819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556241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4132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1" r:id="rId20"/>
    <p:sldLayoutId id="2147483674" r:id="rId21"/>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45" userDrawn="1">
          <p15:clr>
            <a:srgbClr val="F26B43"/>
          </p15:clr>
        </p15:guide>
        <p15:guide id="6" orient="horz" pos="890"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203"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698" userDrawn="1">
          <p15:clr>
            <a:srgbClr val="F26B43"/>
          </p15:clr>
        </p15:guide>
        <p15:guide id="23" pos="6652" userDrawn="1">
          <p15:clr>
            <a:srgbClr val="F26B43"/>
          </p15:clr>
        </p15:guide>
        <p15:guide id="24" pos="6131" userDrawn="1">
          <p15:clr>
            <a:srgbClr val="F26B43"/>
          </p15:clr>
        </p15:guide>
        <p15:guide id="25" pos="6085" userDrawn="1">
          <p15:clr>
            <a:srgbClr val="F26B43"/>
          </p15:clr>
        </p15:guide>
        <p15:guide id="26" pos="5564" userDrawn="1">
          <p15:clr>
            <a:srgbClr val="F26B43"/>
          </p15:clr>
        </p15:guide>
        <p15:guide id="27" pos="5518" userDrawn="1">
          <p15:clr>
            <a:srgbClr val="F26B43"/>
          </p15:clr>
        </p15:guide>
        <p15:guide id="28" pos="4997" userDrawn="1">
          <p15:clr>
            <a:srgbClr val="F26B43"/>
          </p15:clr>
        </p15:guide>
        <p15:guide id="29" pos="4951" userDrawn="1">
          <p15:clr>
            <a:srgbClr val="F26B43"/>
          </p15:clr>
        </p15:guide>
        <p15:guide id="30" pos="4430" userDrawn="1">
          <p15:clr>
            <a:srgbClr val="F26B43"/>
          </p15:clr>
        </p15:guide>
        <p15:guide id="31" pos="4384"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28" userDrawn="1">
          <p15:clr>
            <a:srgbClr val="F26B43"/>
          </p15:clr>
        </p15:guide>
        <p15:guide id="43" pos="98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90BF16-7070-4A95-9AEF-55DBC958E75E}"/>
              </a:ext>
            </a:extLst>
          </p:cNvPr>
          <p:cNvSpPr txBox="1">
            <a:spLocks/>
          </p:cNvSpPr>
          <p:nvPr userDrawn="1"/>
        </p:nvSpPr>
        <p:spPr>
          <a:xfrm>
            <a:off x="695325" y="811227"/>
            <a:ext cx="10801350" cy="1145313"/>
          </a:xfrm>
          <a:prstGeom prst="rect">
            <a:avLst/>
          </a:prstGeom>
        </p:spPr>
        <p:txBody>
          <a:bodyPr vert="horz" lIns="0" tIns="252000" rIns="0" bIns="144000" rtlCol="0" anchor="t">
            <a:noAutofit/>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a:noFill/>
                </a:ln>
                <a:solidFill>
                  <a:srgbClr val="000000"/>
                </a:solidFill>
                <a:effectLst/>
                <a:uLnTx/>
                <a:uFillTx/>
                <a:latin typeface="+mj-lt"/>
                <a:ea typeface="+mj-ea"/>
                <a:cs typeface="+mj-cs"/>
              </a:rPr>
              <a:t>Communication tool-box</a:t>
            </a:r>
          </a:p>
        </p:txBody>
      </p:sp>
      <p:sp>
        <p:nvSpPr>
          <p:cNvPr id="9" name="TextBox 8">
            <a:extLst>
              <a:ext uri="{FF2B5EF4-FFF2-40B4-BE49-F238E27FC236}">
                <a16:creationId xmlns:a16="http://schemas.microsoft.com/office/drawing/2014/main" id="{B372C405-F956-4F94-95E2-A22E0C6C22EA}"/>
              </a:ext>
            </a:extLst>
          </p:cNvPr>
          <p:cNvSpPr txBox="1"/>
          <p:nvPr userDrawn="1"/>
        </p:nvSpPr>
        <p:spPr>
          <a:xfrm>
            <a:off x="666964" y="1609946"/>
            <a:ext cx="3444240" cy="2523768"/>
          </a:xfrm>
          <a:prstGeom prst="rect">
            <a:avLst/>
          </a:prstGeom>
          <a:noFill/>
        </p:spPr>
        <p:txBody>
          <a:bodyPr wrap="square" rtlCol="0">
            <a:spAutoFit/>
          </a:bodyPr>
          <a:lstStyle/>
          <a:p>
            <a:r>
              <a:rPr lang="en-GB" sz="1400" u="sng" noProof="0">
                <a:latin typeface="Equinor Medium" panose="020B0603050302040203" pitchFamily="34" charset="0"/>
              </a:rPr>
              <a:t>Font faces:</a:t>
            </a:r>
            <a:br>
              <a:rPr lang="en-GB" sz="1400" u="sng" noProof="0">
                <a:latin typeface="Equinor Medium" panose="020B0603050302040203" pitchFamily="34" charset="0"/>
              </a:rPr>
            </a:br>
            <a:endParaRPr lang="en-GB" sz="1400" u="sng" noProof="0">
              <a:latin typeface="Equinor Medium" panose="020B0603050302040203" pitchFamily="34" charset="0"/>
            </a:endParaRPr>
          </a:p>
          <a:p>
            <a:r>
              <a:rPr lang="en-GB" sz="1400" noProof="0">
                <a:latin typeface="Equinor Light" panose="020B0303050302040203" pitchFamily="34" charset="0"/>
              </a:rPr>
              <a:t>Equinor Light</a:t>
            </a:r>
          </a:p>
          <a:p>
            <a:r>
              <a:rPr lang="en-GB" sz="1400" i="1" noProof="0">
                <a:latin typeface="Equinor Light" panose="020B0303050302040203" pitchFamily="34" charset="0"/>
              </a:rPr>
              <a:t>Equinor Light Italic</a:t>
            </a:r>
          </a:p>
          <a:p>
            <a:r>
              <a:rPr lang="en-GB" sz="1400" noProof="0">
                <a:latin typeface="Equinor" panose="020B0503050302040203" pitchFamily="34" charset="0"/>
              </a:rPr>
              <a:t>Equinor</a:t>
            </a:r>
            <a:r>
              <a:rPr lang="en-GB" sz="1400" noProof="0">
                <a:latin typeface="Equinor Medium" panose="020B0603050302040203" pitchFamily="34" charset="0"/>
              </a:rPr>
              <a:t> </a:t>
            </a:r>
          </a:p>
          <a:p>
            <a:r>
              <a:rPr lang="en-GB" sz="1400" i="1" noProof="0">
                <a:latin typeface="Equinor" panose="020B0503050302040203" pitchFamily="34" charset="0"/>
              </a:rPr>
              <a:t>Equinor Italic</a:t>
            </a:r>
          </a:p>
          <a:p>
            <a:r>
              <a:rPr lang="en-GB" sz="1400" noProof="0">
                <a:latin typeface="Equinor Medium" panose="020B0603050302040203" pitchFamily="34" charset="0"/>
              </a:rPr>
              <a:t>Equinor Medium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noProof="0">
                <a:latin typeface="Equinor Medium" panose="020B0603050302040203" pitchFamily="34" charset="0"/>
              </a:rPr>
              <a:t>Equinor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a:latin typeface="Equinor" panose="020B0503050302040203" pitchFamily="34" charset="0"/>
              </a:rPr>
              <a:t>Equinor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noProof="0">
                <a:latin typeface="Equinor" panose="020B0503050302040203" pitchFamily="34" charset="0"/>
              </a:rPr>
              <a:t>Equinor Bold Italic</a:t>
            </a:r>
          </a:p>
          <a:p>
            <a:endParaRPr lang="en-GB" noProof="0">
              <a:latin typeface="Equinor Medium" panose="020B0603050302040203" pitchFamily="34" charset="0"/>
            </a:endParaRPr>
          </a:p>
        </p:txBody>
      </p:sp>
      <p:grpSp>
        <p:nvGrpSpPr>
          <p:cNvPr id="28" name="Group 27">
            <a:extLst>
              <a:ext uri="{FF2B5EF4-FFF2-40B4-BE49-F238E27FC236}">
                <a16:creationId xmlns:a16="http://schemas.microsoft.com/office/drawing/2014/main" id="{6E871A84-19A0-4D1E-BC15-ED08483A3D9C}"/>
              </a:ext>
            </a:extLst>
          </p:cNvPr>
          <p:cNvGrpSpPr/>
          <p:nvPr userDrawn="1"/>
        </p:nvGrpSpPr>
        <p:grpSpPr>
          <a:xfrm rot="16200000">
            <a:off x="5311920" y="3858410"/>
            <a:ext cx="155539" cy="3491812"/>
            <a:chOff x="12302028" y="3266863"/>
            <a:chExt cx="155539" cy="3491812"/>
          </a:xfrm>
        </p:grpSpPr>
        <p:sp>
          <p:nvSpPr>
            <p:cNvPr id="29" name="Rectangle 174">
              <a:extLst>
                <a:ext uri="{FF2B5EF4-FFF2-40B4-BE49-F238E27FC236}">
                  <a16:creationId xmlns:a16="http://schemas.microsoft.com/office/drawing/2014/main" id="{A6469B5F-4243-40A6-B790-990F0B7009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 name="Rectangle 175">
              <a:extLst>
                <a:ext uri="{FF2B5EF4-FFF2-40B4-BE49-F238E27FC236}">
                  <a16:creationId xmlns:a16="http://schemas.microsoft.com/office/drawing/2014/main" id="{600BBC0C-BBF9-4EE3-928D-C9823B9F2D7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 name="Rectangle 176">
              <a:extLst>
                <a:ext uri="{FF2B5EF4-FFF2-40B4-BE49-F238E27FC236}">
                  <a16:creationId xmlns:a16="http://schemas.microsoft.com/office/drawing/2014/main" id="{AC68E2CA-89F0-4BC3-9D6E-336A804F0869}"/>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Rectangle 189">
              <a:extLst>
                <a:ext uri="{FF2B5EF4-FFF2-40B4-BE49-F238E27FC236}">
                  <a16:creationId xmlns:a16="http://schemas.microsoft.com/office/drawing/2014/main" id="{E02A70F8-9D1F-487E-856D-F1FB99780EB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 name="Rectangle 190">
              <a:extLst>
                <a:ext uri="{FF2B5EF4-FFF2-40B4-BE49-F238E27FC236}">
                  <a16:creationId xmlns:a16="http://schemas.microsoft.com/office/drawing/2014/main" id="{9A8CB52E-02BF-474B-BC66-1C1781AECB86}"/>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4" name="Rectangle 191">
              <a:extLst>
                <a:ext uri="{FF2B5EF4-FFF2-40B4-BE49-F238E27FC236}">
                  <a16:creationId xmlns:a16="http://schemas.microsoft.com/office/drawing/2014/main" id="{8D82A21A-FC2A-4320-BCBC-78ED385C486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83">
              <a:extLst>
                <a:ext uri="{FF2B5EF4-FFF2-40B4-BE49-F238E27FC236}">
                  <a16:creationId xmlns:a16="http://schemas.microsoft.com/office/drawing/2014/main" id="{70F6F0D5-E83D-4CFD-885F-C7482095362F}"/>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73">
              <a:extLst>
                <a:ext uri="{FF2B5EF4-FFF2-40B4-BE49-F238E27FC236}">
                  <a16:creationId xmlns:a16="http://schemas.microsoft.com/office/drawing/2014/main" id="{39B7CEC3-F6A5-4240-8C5C-10FBBF13F532}"/>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56">
              <a:extLst>
                <a:ext uri="{FF2B5EF4-FFF2-40B4-BE49-F238E27FC236}">
                  <a16:creationId xmlns:a16="http://schemas.microsoft.com/office/drawing/2014/main" id="{8E7FBAAD-8890-468C-A8FD-6B9BED67FE4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57">
              <a:extLst>
                <a:ext uri="{FF2B5EF4-FFF2-40B4-BE49-F238E27FC236}">
                  <a16:creationId xmlns:a16="http://schemas.microsoft.com/office/drawing/2014/main" id="{7B72734F-BDCF-47BE-AABE-473B29601546}"/>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158">
              <a:extLst>
                <a:ext uri="{FF2B5EF4-FFF2-40B4-BE49-F238E27FC236}">
                  <a16:creationId xmlns:a16="http://schemas.microsoft.com/office/drawing/2014/main" id="{01F224CA-86A3-44F8-B75A-B947B2A54F2A}"/>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angle 156">
              <a:extLst>
                <a:ext uri="{FF2B5EF4-FFF2-40B4-BE49-F238E27FC236}">
                  <a16:creationId xmlns:a16="http://schemas.microsoft.com/office/drawing/2014/main" id="{9905F69B-B78B-4A18-A906-D8EE9CAA2507}"/>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1" name="Rectangle 157">
              <a:extLst>
                <a:ext uri="{FF2B5EF4-FFF2-40B4-BE49-F238E27FC236}">
                  <a16:creationId xmlns:a16="http://schemas.microsoft.com/office/drawing/2014/main" id="{AA8DBFA5-31AA-4EF6-8037-2C36B371594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58">
              <a:extLst>
                <a:ext uri="{FF2B5EF4-FFF2-40B4-BE49-F238E27FC236}">
                  <a16:creationId xmlns:a16="http://schemas.microsoft.com/office/drawing/2014/main" id="{675CE97D-1218-4E59-9398-3EA850E1587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74">
              <a:extLst>
                <a:ext uri="{FF2B5EF4-FFF2-40B4-BE49-F238E27FC236}">
                  <a16:creationId xmlns:a16="http://schemas.microsoft.com/office/drawing/2014/main" id="{75E88C9B-D637-42F4-9FB1-C45212B56901}"/>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75">
              <a:extLst>
                <a:ext uri="{FF2B5EF4-FFF2-40B4-BE49-F238E27FC236}">
                  <a16:creationId xmlns:a16="http://schemas.microsoft.com/office/drawing/2014/main" id="{819952C0-9780-45D8-ABC4-25A4558E2675}"/>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76">
              <a:extLst>
                <a:ext uri="{FF2B5EF4-FFF2-40B4-BE49-F238E27FC236}">
                  <a16:creationId xmlns:a16="http://schemas.microsoft.com/office/drawing/2014/main" id="{A4645481-7B55-4021-A1B1-5D2DF5873830}"/>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173">
              <a:extLst>
                <a:ext uri="{FF2B5EF4-FFF2-40B4-BE49-F238E27FC236}">
                  <a16:creationId xmlns:a16="http://schemas.microsoft.com/office/drawing/2014/main" id="{FE7694C8-5630-4885-B954-1E89C1C1AF7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996E59B1-2D41-426D-8587-E54D85D99797}"/>
              </a:ext>
            </a:extLst>
          </p:cNvPr>
          <p:cNvGrpSpPr/>
          <p:nvPr userDrawn="1"/>
        </p:nvGrpSpPr>
        <p:grpSpPr>
          <a:xfrm>
            <a:off x="3617016" y="2165024"/>
            <a:ext cx="3556369" cy="407815"/>
            <a:chOff x="4357445" y="2779972"/>
            <a:chExt cx="3556369" cy="407815"/>
          </a:xfrm>
        </p:grpSpPr>
        <p:sp>
          <p:nvSpPr>
            <p:cNvPr id="11" name="Rectangle 10">
              <a:extLst>
                <a:ext uri="{FF2B5EF4-FFF2-40B4-BE49-F238E27FC236}">
                  <a16:creationId xmlns:a16="http://schemas.microsoft.com/office/drawing/2014/main" id="{F04705C9-8233-4EFA-BFE5-4958D3DD768C}"/>
                </a:ext>
              </a:extLst>
            </p:cNvPr>
            <p:cNvSpPr/>
            <p:nvPr userDrawn="1"/>
          </p:nvSpPr>
          <p:spPr>
            <a:xfrm>
              <a:off x="4357445" y="2779972"/>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47" name="Rectangle 46">
              <a:extLst>
                <a:ext uri="{FF2B5EF4-FFF2-40B4-BE49-F238E27FC236}">
                  <a16:creationId xmlns:a16="http://schemas.microsoft.com/office/drawing/2014/main" id="{463B42E7-FFF7-4300-856A-8BD9CD8B5BDD}"/>
                </a:ext>
              </a:extLst>
            </p:cNvPr>
            <p:cNvSpPr/>
            <p:nvPr userDrawn="1"/>
          </p:nvSpPr>
          <p:spPr>
            <a:xfrm>
              <a:off x="4655465" y="2779972"/>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2</a:t>
              </a:r>
            </a:p>
          </p:txBody>
        </p:sp>
        <p:sp>
          <p:nvSpPr>
            <p:cNvPr id="48" name="Rectangle 47">
              <a:extLst>
                <a:ext uri="{FF2B5EF4-FFF2-40B4-BE49-F238E27FC236}">
                  <a16:creationId xmlns:a16="http://schemas.microsoft.com/office/drawing/2014/main" id="{1EF10E8E-8189-4124-A424-DD74D91DF360}"/>
                </a:ext>
              </a:extLst>
            </p:cNvPr>
            <p:cNvSpPr/>
            <p:nvPr userDrawn="1"/>
          </p:nvSpPr>
          <p:spPr>
            <a:xfrm>
              <a:off x="4953484" y="2779972"/>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49" name="Rectangle 48">
              <a:extLst>
                <a:ext uri="{FF2B5EF4-FFF2-40B4-BE49-F238E27FC236}">
                  <a16:creationId xmlns:a16="http://schemas.microsoft.com/office/drawing/2014/main" id="{04F21D61-68B1-4BFF-BD7D-C67850210BE1}"/>
                </a:ext>
              </a:extLst>
            </p:cNvPr>
            <p:cNvSpPr/>
            <p:nvPr userDrawn="1"/>
          </p:nvSpPr>
          <p:spPr>
            <a:xfrm>
              <a:off x="5247531" y="2779972"/>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4</a:t>
              </a:r>
            </a:p>
          </p:txBody>
        </p:sp>
        <p:sp>
          <p:nvSpPr>
            <p:cNvPr id="50" name="Rectangle 49">
              <a:extLst>
                <a:ext uri="{FF2B5EF4-FFF2-40B4-BE49-F238E27FC236}">
                  <a16:creationId xmlns:a16="http://schemas.microsoft.com/office/drawing/2014/main" id="{8C3A6A54-D5DD-4D52-9BDB-5895ED526705}"/>
                </a:ext>
              </a:extLst>
            </p:cNvPr>
            <p:cNvSpPr/>
            <p:nvPr userDrawn="1"/>
          </p:nvSpPr>
          <p:spPr>
            <a:xfrm>
              <a:off x="5541577" y="2779972"/>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5</a:t>
              </a:r>
            </a:p>
          </p:txBody>
        </p:sp>
        <p:sp>
          <p:nvSpPr>
            <p:cNvPr id="51" name="Rectangle 50">
              <a:extLst>
                <a:ext uri="{FF2B5EF4-FFF2-40B4-BE49-F238E27FC236}">
                  <a16:creationId xmlns:a16="http://schemas.microsoft.com/office/drawing/2014/main" id="{9574463D-DD8A-4041-88D0-11A5765A8A92}"/>
                </a:ext>
              </a:extLst>
            </p:cNvPr>
            <p:cNvSpPr/>
            <p:nvPr userDrawn="1"/>
          </p:nvSpPr>
          <p:spPr>
            <a:xfrm>
              <a:off x="5835623" y="2779972"/>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6</a:t>
              </a:r>
            </a:p>
          </p:txBody>
        </p:sp>
        <p:sp>
          <p:nvSpPr>
            <p:cNvPr id="52" name="Rectangle 51">
              <a:extLst>
                <a:ext uri="{FF2B5EF4-FFF2-40B4-BE49-F238E27FC236}">
                  <a16:creationId xmlns:a16="http://schemas.microsoft.com/office/drawing/2014/main" id="{8AC9ECC7-33D3-43AA-AB06-76A3CCD8EC9B}"/>
                </a:ext>
              </a:extLst>
            </p:cNvPr>
            <p:cNvSpPr/>
            <p:nvPr userDrawn="1"/>
          </p:nvSpPr>
          <p:spPr>
            <a:xfrm>
              <a:off x="6137616" y="2779972"/>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53" name="Rectangle 52">
              <a:extLst>
                <a:ext uri="{FF2B5EF4-FFF2-40B4-BE49-F238E27FC236}">
                  <a16:creationId xmlns:a16="http://schemas.microsoft.com/office/drawing/2014/main" id="{60E154BD-7746-40E4-80EB-16FFAEFE6F2F}"/>
                </a:ext>
              </a:extLst>
            </p:cNvPr>
            <p:cNvSpPr/>
            <p:nvPr userDrawn="1"/>
          </p:nvSpPr>
          <p:spPr>
            <a:xfrm>
              <a:off x="6435636" y="2779972"/>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54" name="Rectangle 53">
              <a:extLst>
                <a:ext uri="{FF2B5EF4-FFF2-40B4-BE49-F238E27FC236}">
                  <a16:creationId xmlns:a16="http://schemas.microsoft.com/office/drawing/2014/main" id="{2752B7B9-3C66-4D77-8549-1A79AF722C79}"/>
                </a:ext>
              </a:extLst>
            </p:cNvPr>
            <p:cNvSpPr/>
            <p:nvPr userDrawn="1"/>
          </p:nvSpPr>
          <p:spPr>
            <a:xfrm>
              <a:off x="6733656" y="2779972"/>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9</a:t>
              </a:r>
            </a:p>
          </p:txBody>
        </p:sp>
        <p:sp>
          <p:nvSpPr>
            <p:cNvPr id="55" name="Rectangle 54">
              <a:extLst>
                <a:ext uri="{FF2B5EF4-FFF2-40B4-BE49-F238E27FC236}">
                  <a16:creationId xmlns:a16="http://schemas.microsoft.com/office/drawing/2014/main" id="{DE62ED66-1584-4F25-A214-7BAA4F6C7392}"/>
                </a:ext>
              </a:extLst>
            </p:cNvPr>
            <p:cNvSpPr/>
            <p:nvPr userDrawn="1"/>
          </p:nvSpPr>
          <p:spPr>
            <a:xfrm>
              <a:off x="7027702" y="2779972"/>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56" name="Rectangle 55">
              <a:extLst>
                <a:ext uri="{FF2B5EF4-FFF2-40B4-BE49-F238E27FC236}">
                  <a16:creationId xmlns:a16="http://schemas.microsoft.com/office/drawing/2014/main" id="{0600CF2B-0C53-479D-9F2D-741B657C20BA}"/>
                </a:ext>
              </a:extLst>
            </p:cNvPr>
            <p:cNvSpPr/>
            <p:nvPr userDrawn="1"/>
          </p:nvSpPr>
          <p:spPr>
            <a:xfrm>
              <a:off x="7325721" y="2779972"/>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sp>
          <p:nvSpPr>
            <p:cNvPr id="57" name="Rectangle 56">
              <a:extLst>
                <a:ext uri="{FF2B5EF4-FFF2-40B4-BE49-F238E27FC236}">
                  <a16:creationId xmlns:a16="http://schemas.microsoft.com/office/drawing/2014/main" id="{B1827E3A-11BD-4523-83FF-5B19150BD40F}"/>
                </a:ext>
              </a:extLst>
            </p:cNvPr>
            <p:cNvSpPr/>
            <p:nvPr userDrawn="1"/>
          </p:nvSpPr>
          <p:spPr>
            <a:xfrm>
              <a:off x="7619768" y="2779972"/>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12</a:t>
              </a:r>
            </a:p>
          </p:txBody>
        </p:sp>
      </p:grpSp>
      <p:grpSp>
        <p:nvGrpSpPr>
          <p:cNvPr id="76" name="Group 75">
            <a:extLst>
              <a:ext uri="{FF2B5EF4-FFF2-40B4-BE49-F238E27FC236}">
                <a16:creationId xmlns:a16="http://schemas.microsoft.com/office/drawing/2014/main" id="{404F7436-ACC1-45EB-80E4-774DE526873D}"/>
              </a:ext>
            </a:extLst>
          </p:cNvPr>
          <p:cNvGrpSpPr/>
          <p:nvPr userDrawn="1"/>
        </p:nvGrpSpPr>
        <p:grpSpPr>
          <a:xfrm>
            <a:off x="3643783" y="3662464"/>
            <a:ext cx="3560064" cy="407815"/>
            <a:chOff x="4357445" y="3813575"/>
            <a:chExt cx="3560064" cy="407815"/>
          </a:xfrm>
        </p:grpSpPr>
        <p:sp>
          <p:nvSpPr>
            <p:cNvPr id="58" name="Rectangle 57">
              <a:extLst>
                <a:ext uri="{FF2B5EF4-FFF2-40B4-BE49-F238E27FC236}">
                  <a16:creationId xmlns:a16="http://schemas.microsoft.com/office/drawing/2014/main" id="{0E61277A-BB2B-4C10-98B1-130C7C740446}"/>
                </a:ext>
              </a:extLst>
            </p:cNvPr>
            <p:cNvSpPr/>
            <p:nvPr userDrawn="1"/>
          </p:nvSpPr>
          <p:spPr>
            <a:xfrm>
              <a:off x="4357445" y="3813575"/>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59" name="Rectangle 58">
              <a:extLst>
                <a:ext uri="{FF2B5EF4-FFF2-40B4-BE49-F238E27FC236}">
                  <a16:creationId xmlns:a16="http://schemas.microsoft.com/office/drawing/2014/main" id="{278926F9-C626-4057-82BE-D650FD72246A}"/>
                </a:ext>
              </a:extLst>
            </p:cNvPr>
            <p:cNvSpPr/>
            <p:nvPr userDrawn="1"/>
          </p:nvSpPr>
          <p:spPr>
            <a:xfrm>
              <a:off x="4951267" y="3813575"/>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60" name="Rectangle 59">
              <a:extLst>
                <a:ext uri="{FF2B5EF4-FFF2-40B4-BE49-F238E27FC236}">
                  <a16:creationId xmlns:a16="http://schemas.microsoft.com/office/drawing/2014/main" id="{E5B3F980-A17D-44DB-9AE3-CDA5CA5C2552}"/>
                </a:ext>
              </a:extLst>
            </p:cNvPr>
            <p:cNvSpPr/>
            <p:nvPr userDrawn="1"/>
          </p:nvSpPr>
          <p:spPr>
            <a:xfrm>
              <a:off x="5545089" y="3813575"/>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5</a:t>
              </a:r>
            </a:p>
          </p:txBody>
        </p:sp>
        <p:sp>
          <p:nvSpPr>
            <p:cNvPr id="61" name="Rectangle 60">
              <a:extLst>
                <a:ext uri="{FF2B5EF4-FFF2-40B4-BE49-F238E27FC236}">
                  <a16:creationId xmlns:a16="http://schemas.microsoft.com/office/drawing/2014/main" id="{727DF08E-31B7-45C9-AA91-8F83C413897F}"/>
                </a:ext>
              </a:extLst>
            </p:cNvPr>
            <p:cNvSpPr/>
            <p:nvPr userDrawn="1"/>
          </p:nvSpPr>
          <p:spPr>
            <a:xfrm>
              <a:off x="7623463" y="3813575"/>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12</a:t>
              </a:r>
            </a:p>
          </p:txBody>
        </p:sp>
        <p:sp>
          <p:nvSpPr>
            <p:cNvPr id="62" name="Rectangle 61">
              <a:extLst>
                <a:ext uri="{FF2B5EF4-FFF2-40B4-BE49-F238E27FC236}">
                  <a16:creationId xmlns:a16="http://schemas.microsoft.com/office/drawing/2014/main" id="{27A9CC3F-FD2D-4576-AECE-83F97FF385E8}"/>
                </a:ext>
              </a:extLst>
            </p:cNvPr>
            <p:cNvSpPr/>
            <p:nvPr userDrawn="1"/>
          </p:nvSpPr>
          <p:spPr>
            <a:xfrm>
              <a:off x="4654356" y="3813575"/>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2</a:t>
              </a:r>
            </a:p>
          </p:txBody>
        </p:sp>
        <p:sp>
          <p:nvSpPr>
            <p:cNvPr id="63" name="Rectangle 62">
              <a:extLst>
                <a:ext uri="{FF2B5EF4-FFF2-40B4-BE49-F238E27FC236}">
                  <a16:creationId xmlns:a16="http://schemas.microsoft.com/office/drawing/2014/main" id="{199875B2-76E7-4B71-A1E8-27532C80318F}"/>
                </a:ext>
              </a:extLst>
            </p:cNvPr>
            <p:cNvSpPr/>
            <p:nvPr userDrawn="1"/>
          </p:nvSpPr>
          <p:spPr>
            <a:xfrm>
              <a:off x="5248178" y="3813575"/>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4</a:t>
              </a:r>
            </a:p>
          </p:txBody>
        </p:sp>
        <p:sp>
          <p:nvSpPr>
            <p:cNvPr id="64" name="Rectangle 63">
              <a:extLst>
                <a:ext uri="{FF2B5EF4-FFF2-40B4-BE49-F238E27FC236}">
                  <a16:creationId xmlns:a16="http://schemas.microsoft.com/office/drawing/2014/main" id="{B49BE14A-543D-4A32-BC2C-297D45D9C81D}"/>
                </a:ext>
              </a:extLst>
            </p:cNvPr>
            <p:cNvSpPr/>
            <p:nvPr userDrawn="1"/>
          </p:nvSpPr>
          <p:spPr>
            <a:xfrm>
              <a:off x="5842000" y="3813575"/>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6</a:t>
              </a:r>
            </a:p>
          </p:txBody>
        </p:sp>
        <p:sp>
          <p:nvSpPr>
            <p:cNvPr id="65" name="Rectangle 64">
              <a:extLst>
                <a:ext uri="{FF2B5EF4-FFF2-40B4-BE49-F238E27FC236}">
                  <a16:creationId xmlns:a16="http://schemas.microsoft.com/office/drawing/2014/main" id="{820AF967-0EFC-4753-8365-71DDCBCCD1BF}"/>
                </a:ext>
              </a:extLst>
            </p:cNvPr>
            <p:cNvSpPr/>
            <p:nvPr userDrawn="1"/>
          </p:nvSpPr>
          <p:spPr>
            <a:xfrm>
              <a:off x="6138911" y="3813575"/>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66" name="Rectangle 65">
              <a:extLst>
                <a:ext uri="{FF2B5EF4-FFF2-40B4-BE49-F238E27FC236}">
                  <a16:creationId xmlns:a16="http://schemas.microsoft.com/office/drawing/2014/main" id="{373C60FF-929C-43DA-BE7F-25A20D3C2F77}"/>
                </a:ext>
              </a:extLst>
            </p:cNvPr>
            <p:cNvSpPr/>
            <p:nvPr userDrawn="1"/>
          </p:nvSpPr>
          <p:spPr>
            <a:xfrm>
              <a:off x="6435822" y="3813575"/>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67" name="Rectangle 66">
              <a:extLst>
                <a:ext uri="{FF2B5EF4-FFF2-40B4-BE49-F238E27FC236}">
                  <a16:creationId xmlns:a16="http://schemas.microsoft.com/office/drawing/2014/main" id="{FAB2EA6B-7912-467E-979D-3590260E8003}"/>
                </a:ext>
              </a:extLst>
            </p:cNvPr>
            <p:cNvSpPr/>
            <p:nvPr userDrawn="1"/>
          </p:nvSpPr>
          <p:spPr>
            <a:xfrm>
              <a:off x="7029644" y="3813575"/>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68" name="Rectangle 67">
              <a:extLst>
                <a:ext uri="{FF2B5EF4-FFF2-40B4-BE49-F238E27FC236}">
                  <a16:creationId xmlns:a16="http://schemas.microsoft.com/office/drawing/2014/main" id="{38D3EE77-4EFB-4806-BA1D-B3F98E59234E}"/>
                </a:ext>
              </a:extLst>
            </p:cNvPr>
            <p:cNvSpPr/>
            <p:nvPr userDrawn="1"/>
          </p:nvSpPr>
          <p:spPr>
            <a:xfrm>
              <a:off x="6732733" y="3813575"/>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9</a:t>
              </a:r>
            </a:p>
          </p:txBody>
        </p:sp>
        <p:sp>
          <p:nvSpPr>
            <p:cNvPr id="69" name="Rectangle 68">
              <a:extLst>
                <a:ext uri="{FF2B5EF4-FFF2-40B4-BE49-F238E27FC236}">
                  <a16:creationId xmlns:a16="http://schemas.microsoft.com/office/drawing/2014/main" id="{C89D4522-7A82-43B4-AA80-E65EE4E54DE0}"/>
                </a:ext>
              </a:extLst>
            </p:cNvPr>
            <p:cNvSpPr/>
            <p:nvPr userDrawn="1"/>
          </p:nvSpPr>
          <p:spPr>
            <a:xfrm>
              <a:off x="7326555" y="3813575"/>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grpSp>
      <p:sp>
        <p:nvSpPr>
          <p:cNvPr id="72" name="Rectangle 71">
            <a:extLst>
              <a:ext uri="{FF2B5EF4-FFF2-40B4-BE49-F238E27FC236}">
                <a16:creationId xmlns:a16="http://schemas.microsoft.com/office/drawing/2014/main" id="{A7F6FDD4-8CAB-45D1-8987-DF0CB3DE6E4F}"/>
              </a:ext>
            </a:extLst>
          </p:cNvPr>
          <p:cNvSpPr/>
          <p:nvPr userDrawn="1"/>
        </p:nvSpPr>
        <p:spPr>
          <a:xfrm>
            <a:off x="3512915" y="1648763"/>
            <a:ext cx="2510624" cy="307777"/>
          </a:xfrm>
          <a:prstGeom prst="rect">
            <a:avLst/>
          </a:prstGeom>
        </p:spPr>
        <p:txBody>
          <a:bodyPr wrap="none">
            <a:spAutoFit/>
          </a:bodyPr>
          <a:lstStyle/>
          <a:p>
            <a:r>
              <a:rPr kumimoji="0" lang="en-GB" sz="1400" b="0" i="0" u="sng" strike="noStrike" kern="1200" cap="none" spc="0" normalizeH="0" baseline="0" noProof="0" err="1">
                <a:ln>
                  <a:noFill/>
                </a:ln>
                <a:solidFill>
                  <a:prstClr val="black"/>
                </a:solidFill>
                <a:effectLst/>
                <a:uLnTx/>
                <a:uFillTx/>
                <a:latin typeface="Equinor Medium" panose="020B0603050302040203" pitchFamily="34" charset="0"/>
                <a:ea typeface="+mn-ea"/>
                <a:cs typeface="+mn-cs"/>
              </a:rPr>
              <a:t>Color</a:t>
            </a:r>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 combination for charts:</a:t>
            </a:r>
            <a:endParaRPr lang="en-GB" noProof="0"/>
          </a:p>
        </p:txBody>
      </p:sp>
      <p:sp>
        <p:nvSpPr>
          <p:cNvPr id="73" name="Rectangle 72">
            <a:extLst>
              <a:ext uri="{FF2B5EF4-FFF2-40B4-BE49-F238E27FC236}">
                <a16:creationId xmlns:a16="http://schemas.microsoft.com/office/drawing/2014/main" id="{2524B282-9056-4A2C-A336-CB6C1BD3E4D4}"/>
              </a:ext>
            </a:extLst>
          </p:cNvPr>
          <p:cNvSpPr/>
          <p:nvPr userDrawn="1"/>
        </p:nvSpPr>
        <p:spPr>
          <a:xfrm>
            <a:off x="3549306" y="3278965"/>
            <a:ext cx="4121641" cy="307777"/>
          </a:xfrm>
          <a:prstGeom prst="rect">
            <a:avLst/>
          </a:prstGeom>
        </p:spPr>
        <p:txBody>
          <a:bodyPr wrap="none">
            <a:spAutoFit/>
          </a:bodyPr>
          <a:lstStyle/>
          <a:p>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Reorder the </a:t>
            </a:r>
            <a:r>
              <a:rPr kumimoji="0" lang="en-GB" sz="1400" b="0" i="0" u="sng" strike="noStrike" kern="1200" cap="none" spc="0" normalizeH="0" baseline="0" noProof="0" err="1">
                <a:ln>
                  <a:noFill/>
                </a:ln>
                <a:solidFill>
                  <a:prstClr val="black"/>
                </a:solidFill>
                <a:effectLst/>
                <a:uLnTx/>
                <a:uFillTx/>
                <a:latin typeface="Equinor Medium" panose="020B0603050302040203" pitchFamily="34" charset="0"/>
                <a:ea typeface="+mn-ea"/>
                <a:cs typeface="+mn-cs"/>
              </a:rPr>
              <a:t>colors</a:t>
            </a:r>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 when you need more contrast:</a:t>
            </a:r>
            <a:endParaRPr lang="en-GB" noProof="0"/>
          </a:p>
        </p:txBody>
      </p:sp>
      <p:sp>
        <p:nvSpPr>
          <p:cNvPr id="74" name="Rectangle 73">
            <a:extLst>
              <a:ext uri="{FF2B5EF4-FFF2-40B4-BE49-F238E27FC236}">
                <a16:creationId xmlns:a16="http://schemas.microsoft.com/office/drawing/2014/main" id="{2EA7B77E-5A74-4FC7-8B9E-E878C71F3FAB}"/>
              </a:ext>
            </a:extLst>
          </p:cNvPr>
          <p:cNvSpPr/>
          <p:nvPr userDrawn="1"/>
        </p:nvSpPr>
        <p:spPr>
          <a:xfrm>
            <a:off x="3551946" y="4683409"/>
            <a:ext cx="3983783" cy="307777"/>
          </a:xfrm>
          <a:prstGeom prst="rect">
            <a:avLst/>
          </a:prstGeom>
        </p:spPr>
        <p:txBody>
          <a:bodyPr wrap="none">
            <a:spAutoFit/>
          </a:bodyPr>
          <a:lstStyle/>
          <a:p>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Different tints to use on charts and infographics:</a:t>
            </a:r>
            <a:endParaRPr lang="en-GB" noProof="0"/>
          </a:p>
        </p:txBody>
      </p:sp>
      <p:grpSp>
        <p:nvGrpSpPr>
          <p:cNvPr id="78" name="Group 77">
            <a:extLst>
              <a:ext uri="{FF2B5EF4-FFF2-40B4-BE49-F238E27FC236}">
                <a16:creationId xmlns:a16="http://schemas.microsoft.com/office/drawing/2014/main" id="{C6632EE5-9A9D-459E-A254-E25220CD72D7}"/>
              </a:ext>
            </a:extLst>
          </p:cNvPr>
          <p:cNvGrpSpPr/>
          <p:nvPr userDrawn="1"/>
        </p:nvGrpSpPr>
        <p:grpSpPr>
          <a:xfrm rot="16200000">
            <a:off x="4320578" y="4504301"/>
            <a:ext cx="155539" cy="1509130"/>
            <a:chOff x="12302028" y="154594"/>
            <a:chExt cx="155539" cy="1509130"/>
          </a:xfrm>
        </p:grpSpPr>
        <p:sp>
          <p:nvSpPr>
            <p:cNvPr id="79" name="Rectangle 188">
              <a:extLst>
                <a:ext uri="{FF2B5EF4-FFF2-40B4-BE49-F238E27FC236}">
                  <a16:creationId xmlns:a16="http://schemas.microsoft.com/office/drawing/2014/main" id="{93B98694-5CDD-44CA-A397-394D522D6FAE}"/>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DEB1628A-A422-42DB-BCA4-023804DEBDB6}"/>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4E526B04-FE6E-4703-8265-93E819C834F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40E543F4-74C9-4458-9288-2D986D5CBDF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2">
              <a:extLst>
                <a:ext uri="{FF2B5EF4-FFF2-40B4-BE49-F238E27FC236}">
                  <a16:creationId xmlns:a16="http://schemas.microsoft.com/office/drawing/2014/main" id="{AED80F77-9904-4F82-AA14-76102624F12F}"/>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31">
              <a:extLst>
                <a:ext uri="{FF2B5EF4-FFF2-40B4-BE49-F238E27FC236}">
                  <a16:creationId xmlns:a16="http://schemas.microsoft.com/office/drawing/2014/main" id="{482395E8-3386-4667-ACF3-CCBC41A88A4C}"/>
                </a:ext>
              </a:extLst>
            </p:cNvPr>
            <p:cNvSpPr/>
            <p:nvPr userDrawn="1"/>
          </p:nvSpPr>
          <p:spPr>
            <a:xfrm>
              <a:off x="12302028" y="381213"/>
              <a:ext cx="155539" cy="1529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33">
              <a:extLst>
                <a:ext uri="{FF2B5EF4-FFF2-40B4-BE49-F238E27FC236}">
                  <a16:creationId xmlns:a16="http://schemas.microsoft.com/office/drawing/2014/main" id="{BF8AC9EE-524A-4EE8-BF85-BA6A56410EC4}"/>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92">
              <a:extLst>
                <a:ext uri="{FF2B5EF4-FFF2-40B4-BE49-F238E27FC236}">
                  <a16:creationId xmlns:a16="http://schemas.microsoft.com/office/drawing/2014/main" id="{73D5C493-2024-4B1E-A927-4E3BF2520F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87" name="Picture 86">
            <a:extLst>
              <a:ext uri="{FF2B5EF4-FFF2-40B4-BE49-F238E27FC236}">
                <a16:creationId xmlns:a16="http://schemas.microsoft.com/office/drawing/2014/main" id="{B18CD131-AFB4-426F-9C86-CECEF6A905D3}"/>
              </a:ext>
            </a:extLst>
          </p:cNvPr>
          <p:cNvPicPr>
            <a:picLocks noChangeAspect="1"/>
          </p:cNvPicPr>
          <p:nvPr userDrawn="1"/>
        </p:nvPicPr>
        <p:blipFill>
          <a:blip r:embed="rId3"/>
          <a:stretch>
            <a:fillRect/>
          </a:stretch>
        </p:blipFill>
        <p:spPr>
          <a:xfrm>
            <a:off x="8456009" y="563402"/>
            <a:ext cx="3521851" cy="5727670"/>
          </a:xfrm>
          <a:prstGeom prst="rect">
            <a:avLst/>
          </a:prstGeom>
        </p:spPr>
      </p:pic>
    </p:spTree>
    <p:extLst>
      <p:ext uri="{BB962C8B-B14F-4D97-AF65-F5344CB8AC3E}">
        <p14:creationId xmlns:p14="http://schemas.microsoft.com/office/powerpoint/2010/main" val="3758912119"/>
      </p:ext>
    </p:extLst>
  </p:cSld>
  <p:clrMap bg1="lt1" tx1="dk1" bg2="lt2" tx2="dk2" accent1="accent1" accent2="accent2" accent3="accent3" accent4="accent4" accent5="accent5" accent6="accent6" hlink="hlink" folHlink="folHlink"/>
  <p:sldLayoutIdLst>
    <p:sldLayoutId id="21474838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appsec.equinor.com/" TargetMode="External"/><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hyperlink" Target="https://appsec.equinor.com/" TargetMode="Externa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485A2D5-8E0C-4CE7-B66B-85030A5E4831}"/>
              </a:ext>
            </a:extLst>
          </p:cNvPr>
          <p:cNvSpPr>
            <a:spLocks noGrp="1"/>
          </p:cNvSpPr>
          <p:nvPr>
            <p:ph type="ctrTitle"/>
          </p:nvPr>
        </p:nvSpPr>
        <p:spPr/>
        <p:txBody>
          <a:bodyPr/>
          <a:lstStyle/>
          <a:p>
            <a:r>
              <a:rPr lang="en-GB" dirty="0"/>
              <a:t>AppSec Demo</a:t>
            </a:r>
          </a:p>
        </p:txBody>
      </p:sp>
      <p:sp>
        <p:nvSpPr>
          <p:cNvPr id="3" name="Undertittel 2">
            <a:extLst>
              <a:ext uri="{FF2B5EF4-FFF2-40B4-BE49-F238E27FC236}">
                <a16:creationId xmlns:a16="http://schemas.microsoft.com/office/drawing/2014/main" id="{1202B5F4-B7FD-43A5-8728-5F00963B0520}"/>
              </a:ext>
            </a:extLst>
          </p:cNvPr>
          <p:cNvSpPr>
            <a:spLocks noGrp="1"/>
          </p:cNvSpPr>
          <p:nvPr>
            <p:ph type="subTitle" idx="1"/>
          </p:nvPr>
        </p:nvSpPr>
        <p:spPr/>
        <p:txBody>
          <a:bodyPr/>
          <a:lstStyle/>
          <a:p>
            <a:r>
              <a:rPr lang="en-GB" spc="0" dirty="0"/>
              <a:t>RCE via legacy dependency in Python</a:t>
            </a:r>
          </a:p>
          <a:p>
            <a:endParaRPr lang="en-GB" spc="0" dirty="0"/>
          </a:p>
        </p:txBody>
      </p:sp>
    </p:spTree>
    <p:extLst>
      <p:ext uri="{BB962C8B-B14F-4D97-AF65-F5344CB8AC3E}">
        <p14:creationId xmlns:p14="http://schemas.microsoft.com/office/powerpoint/2010/main" val="823472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B356-D2A8-8A38-DF74-481F3AC96109}"/>
              </a:ext>
            </a:extLst>
          </p:cNvPr>
          <p:cNvSpPr>
            <a:spLocks noGrp="1"/>
          </p:cNvSpPr>
          <p:nvPr>
            <p:ph type="title"/>
          </p:nvPr>
        </p:nvSpPr>
        <p:spPr>
          <a:xfrm>
            <a:off x="695325" y="2829781"/>
            <a:ext cx="10801350" cy="1152525"/>
          </a:xfrm>
        </p:spPr>
        <p:txBody>
          <a:bodyPr/>
          <a:lstStyle/>
          <a:p>
            <a:pPr algn="ctr"/>
            <a:r>
              <a:rPr lang="en-NO" sz="3200" dirty="0"/>
              <a:t>DEMO #2</a:t>
            </a:r>
            <a:br>
              <a:rPr lang="en-NO" sz="3200" dirty="0"/>
            </a:br>
            <a:br>
              <a:rPr lang="en-NO" sz="3200" dirty="0"/>
            </a:br>
            <a:r>
              <a:rPr lang="en-NO" sz="3200" dirty="0"/>
              <a:t>WTF?!</a:t>
            </a:r>
          </a:p>
        </p:txBody>
      </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10</a:t>
            </a:fld>
            <a:r>
              <a:rPr lang="en-GB"/>
              <a:t>  |  </a:t>
            </a:r>
            <a:endParaRPr lang="en-GB" noProof="0"/>
          </a:p>
        </p:txBody>
      </p:sp>
    </p:spTree>
    <p:extLst>
      <p:ext uri="{BB962C8B-B14F-4D97-AF65-F5344CB8AC3E}">
        <p14:creationId xmlns:p14="http://schemas.microsoft.com/office/powerpoint/2010/main" val="262877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B356-D2A8-8A38-DF74-481F3AC96109}"/>
              </a:ext>
            </a:extLst>
          </p:cNvPr>
          <p:cNvSpPr>
            <a:spLocks noGrp="1"/>
          </p:cNvSpPr>
          <p:nvPr>
            <p:ph type="title"/>
          </p:nvPr>
        </p:nvSpPr>
        <p:spPr>
          <a:xfrm>
            <a:off x="695325" y="2829781"/>
            <a:ext cx="10801350" cy="1152525"/>
          </a:xfrm>
        </p:spPr>
        <p:txBody>
          <a:bodyPr/>
          <a:lstStyle/>
          <a:p>
            <a:pPr algn="ctr"/>
            <a:r>
              <a:rPr lang="en-NO" sz="3200" dirty="0"/>
              <a:t>DEMO #3</a:t>
            </a:r>
            <a:br>
              <a:rPr lang="en-NO" sz="3200" dirty="0"/>
            </a:br>
            <a:br>
              <a:rPr lang="en-NO" sz="3200" dirty="0"/>
            </a:br>
            <a:r>
              <a:rPr lang="en-NO" sz="3200" dirty="0"/>
              <a:t>Let’s take some precautions</a:t>
            </a:r>
          </a:p>
        </p:txBody>
      </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11</a:t>
            </a:fld>
            <a:r>
              <a:rPr lang="en-GB"/>
              <a:t>  |  </a:t>
            </a:r>
            <a:endParaRPr lang="en-GB" noProof="0"/>
          </a:p>
        </p:txBody>
      </p:sp>
    </p:spTree>
    <p:extLst>
      <p:ext uri="{BB962C8B-B14F-4D97-AF65-F5344CB8AC3E}">
        <p14:creationId xmlns:p14="http://schemas.microsoft.com/office/powerpoint/2010/main" val="2070015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B356-D2A8-8A38-DF74-481F3AC96109}"/>
              </a:ext>
            </a:extLst>
          </p:cNvPr>
          <p:cNvSpPr>
            <a:spLocks noGrp="1"/>
          </p:cNvSpPr>
          <p:nvPr>
            <p:ph type="title"/>
          </p:nvPr>
        </p:nvSpPr>
        <p:spPr/>
        <p:txBody>
          <a:bodyPr/>
          <a:lstStyle/>
          <a:p>
            <a:r>
              <a:rPr lang="en-NO" dirty="0"/>
              <a:t>Key Takeaways</a:t>
            </a:r>
          </a:p>
        </p:txBody>
      </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12</a:t>
            </a:fld>
            <a:r>
              <a:rPr lang="en-GB"/>
              <a:t>  |  </a:t>
            </a:r>
            <a:endParaRPr lang="en-GB" noProof="0"/>
          </a:p>
        </p:txBody>
      </p:sp>
      <p:sp>
        <p:nvSpPr>
          <p:cNvPr id="13" name="Content Placeholder 12">
            <a:extLst>
              <a:ext uri="{FF2B5EF4-FFF2-40B4-BE49-F238E27FC236}">
                <a16:creationId xmlns:a16="http://schemas.microsoft.com/office/drawing/2014/main" id="{6FEF7473-9716-3499-F1DA-F752289197CA}"/>
              </a:ext>
            </a:extLst>
          </p:cNvPr>
          <p:cNvSpPr>
            <a:spLocks noGrp="1"/>
          </p:cNvSpPr>
          <p:nvPr>
            <p:ph idx="1"/>
          </p:nvPr>
        </p:nvSpPr>
        <p:spPr>
          <a:xfrm>
            <a:off x="695325" y="2367419"/>
            <a:ext cx="10801350" cy="3873457"/>
          </a:xfrm>
        </p:spPr>
        <p:txBody>
          <a:bodyPr/>
          <a:lstStyle/>
          <a:p>
            <a:pPr marL="179705" indent="-179705"/>
            <a:r>
              <a:rPr lang="en-US" sz="2400" dirty="0"/>
              <a:t>When you write your own code …</a:t>
            </a:r>
          </a:p>
          <a:p>
            <a:pPr marL="611705" lvl="1" indent="-179705"/>
            <a:r>
              <a:rPr lang="en-US" sz="2400" dirty="0"/>
              <a:t>Use </a:t>
            </a:r>
            <a:r>
              <a:rPr lang="en-US" sz="2400" i="1" dirty="0" err="1"/>
              <a:t>Snyk</a:t>
            </a:r>
            <a:r>
              <a:rPr lang="en-US" sz="2400" i="1" dirty="0"/>
              <a:t> Code </a:t>
            </a:r>
            <a:r>
              <a:rPr lang="en-US" sz="2400" dirty="0"/>
              <a:t>in your IDE</a:t>
            </a:r>
          </a:p>
          <a:p>
            <a:pPr marL="179705" indent="-179705"/>
            <a:endParaRPr lang="en-US" sz="2400" dirty="0"/>
          </a:p>
          <a:p>
            <a:pPr marL="179705" indent="-179705"/>
            <a:r>
              <a:rPr lang="en-US" sz="2400" dirty="0"/>
              <a:t>When you use 3</a:t>
            </a:r>
            <a:r>
              <a:rPr lang="en-US" sz="2400" baseline="30000" dirty="0"/>
              <a:t>rd</a:t>
            </a:r>
            <a:r>
              <a:rPr lang="en-US" sz="2400" dirty="0"/>
              <a:t> party libraries …</a:t>
            </a:r>
          </a:p>
          <a:p>
            <a:pPr marL="611705" lvl="1" indent="-179705"/>
            <a:r>
              <a:rPr lang="en-US" sz="2400" dirty="0"/>
              <a:t>Use </a:t>
            </a:r>
            <a:r>
              <a:rPr lang="en-US" sz="2400" i="1" dirty="0" err="1"/>
              <a:t>Snyk</a:t>
            </a:r>
            <a:r>
              <a:rPr lang="en-US" sz="2400" i="1" dirty="0"/>
              <a:t> Open Source </a:t>
            </a:r>
            <a:r>
              <a:rPr lang="en-US" sz="2400" dirty="0"/>
              <a:t>for checking your dependencies</a:t>
            </a:r>
          </a:p>
          <a:p>
            <a:pPr marL="611705" lvl="1" indent="-179705"/>
            <a:r>
              <a:rPr lang="en-US" sz="2400" dirty="0"/>
              <a:t>Configure </a:t>
            </a:r>
            <a:r>
              <a:rPr lang="en-US" sz="2400" dirty="0" err="1"/>
              <a:t>Snyk</a:t>
            </a:r>
            <a:r>
              <a:rPr lang="en-US" sz="2400" dirty="0"/>
              <a:t> for monitoring your deployments</a:t>
            </a:r>
          </a:p>
          <a:p>
            <a:pPr marL="611705" lvl="1" indent="-179705"/>
            <a:r>
              <a:rPr lang="en-US" sz="2400" dirty="0"/>
              <a:t>Establish routines for regularly updating libraries</a:t>
            </a:r>
          </a:p>
          <a:p>
            <a:pPr marL="0" indent="0">
              <a:buNone/>
            </a:pPr>
            <a:endParaRPr lang="en-NO" sz="2400" dirty="0"/>
          </a:p>
          <a:p>
            <a:pPr marL="179705" indent="-179705"/>
            <a:endParaRPr lang="en-NO" sz="2400" dirty="0"/>
          </a:p>
        </p:txBody>
      </p:sp>
      <p:pic>
        <p:nvPicPr>
          <p:cNvPr id="7170" name="Picture 2" descr="Snyk full logo transparent PNG - StickPNG">
            <a:extLst>
              <a:ext uri="{FF2B5EF4-FFF2-40B4-BE49-F238E27FC236}">
                <a16:creationId xmlns:a16="http://schemas.microsoft.com/office/drawing/2014/main" id="{DB7F6A46-7DC9-40D4-1ECE-EAFF91530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88503">
            <a:off x="8074342" y="1306071"/>
            <a:ext cx="2122695" cy="21226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nyk full logo transparent PNG - StickPNG">
            <a:extLst>
              <a:ext uri="{FF2B5EF4-FFF2-40B4-BE49-F238E27FC236}">
                <a16:creationId xmlns:a16="http://schemas.microsoft.com/office/drawing/2014/main" id="{33D9335A-F89E-FE41-7780-BE811EC1B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13442">
            <a:off x="10309688" y="2973953"/>
            <a:ext cx="1768139" cy="17681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nyk full logo transparent PNG - StickPNG">
            <a:extLst>
              <a:ext uri="{FF2B5EF4-FFF2-40B4-BE49-F238E27FC236}">
                <a16:creationId xmlns:a16="http://schemas.microsoft.com/office/drawing/2014/main" id="{81FD4056-CBEC-C746-C8EC-E0854327D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45642">
            <a:off x="10051435" y="1329352"/>
            <a:ext cx="1593354" cy="15933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nyk full logo transparent PNG - StickPNG">
            <a:extLst>
              <a:ext uri="{FF2B5EF4-FFF2-40B4-BE49-F238E27FC236}">
                <a16:creationId xmlns:a16="http://schemas.microsoft.com/office/drawing/2014/main" id="{72D63AA8-E814-6E05-0D68-9E6B69CCD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21221">
            <a:off x="9032629" y="4138917"/>
            <a:ext cx="1768139" cy="17681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nyk full logo transparent PNG - StickPNG">
            <a:extLst>
              <a:ext uri="{FF2B5EF4-FFF2-40B4-BE49-F238E27FC236}">
                <a16:creationId xmlns:a16="http://schemas.microsoft.com/office/drawing/2014/main" id="{6C067523-50CC-F0D8-BA41-DAB1DB2F6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54351">
            <a:off x="10704575" y="4859264"/>
            <a:ext cx="1429386" cy="142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96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B356-D2A8-8A38-DF74-481F3AC96109}"/>
              </a:ext>
            </a:extLst>
          </p:cNvPr>
          <p:cNvSpPr>
            <a:spLocks noGrp="1"/>
          </p:cNvSpPr>
          <p:nvPr>
            <p:ph type="title"/>
          </p:nvPr>
        </p:nvSpPr>
        <p:spPr>
          <a:xfrm>
            <a:off x="695324" y="2852737"/>
            <a:ext cx="10801350" cy="1152525"/>
          </a:xfrm>
        </p:spPr>
        <p:txBody>
          <a:bodyPr/>
          <a:lstStyle/>
          <a:p>
            <a:pPr marL="179705" indent="-179705" algn="ctr"/>
            <a:r>
              <a:rPr lang="en-NO" sz="2800" i="1" dirty="0"/>
              <a:t>We are responsible for the code we write!</a:t>
            </a:r>
          </a:p>
        </p:txBody>
      </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13</a:t>
            </a:fld>
            <a:r>
              <a:rPr lang="en-GB"/>
              <a:t>  |  </a:t>
            </a:r>
            <a:endParaRPr lang="en-GB" noProof="0"/>
          </a:p>
        </p:txBody>
      </p:sp>
    </p:spTree>
    <p:extLst>
      <p:ext uri="{BB962C8B-B14F-4D97-AF65-F5344CB8AC3E}">
        <p14:creationId xmlns:p14="http://schemas.microsoft.com/office/powerpoint/2010/main" val="813693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14</a:t>
            </a:fld>
            <a:r>
              <a:rPr lang="en-GB"/>
              <a:t>  |  </a:t>
            </a:r>
            <a:endParaRPr lang="en-GB" noProof="0"/>
          </a:p>
        </p:txBody>
      </p:sp>
      <p:grpSp>
        <p:nvGrpSpPr>
          <p:cNvPr id="7" name="Group 6">
            <a:extLst>
              <a:ext uri="{FF2B5EF4-FFF2-40B4-BE49-F238E27FC236}">
                <a16:creationId xmlns:a16="http://schemas.microsoft.com/office/drawing/2014/main" id="{675EFEC3-9500-F1E7-2E8F-0D7507C97F3C}"/>
              </a:ext>
            </a:extLst>
          </p:cNvPr>
          <p:cNvGrpSpPr/>
          <p:nvPr/>
        </p:nvGrpSpPr>
        <p:grpSpPr>
          <a:xfrm>
            <a:off x="0" y="0"/>
            <a:ext cx="12191878" cy="6995604"/>
            <a:chOff x="0" y="0"/>
            <a:chExt cx="12191878" cy="6995604"/>
          </a:xfrm>
        </p:grpSpPr>
        <p:pic>
          <p:nvPicPr>
            <p:cNvPr id="11" name="Picture 10">
              <a:extLst>
                <a:ext uri="{FF2B5EF4-FFF2-40B4-BE49-F238E27FC236}">
                  <a16:creationId xmlns:a16="http://schemas.microsoft.com/office/drawing/2014/main" id="{10727439-5502-BFFB-38E1-C5D162ABA431}"/>
                </a:ext>
              </a:extLst>
            </p:cNvPr>
            <p:cNvPicPr>
              <a:picLocks noChangeAspect="1"/>
            </p:cNvPicPr>
            <p:nvPr/>
          </p:nvPicPr>
          <p:blipFill>
            <a:blip r:embed="rId3"/>
            <a:stretch>
              <a:fillRect/>
            </a:stretch>
          </p:blipFill>
          <p:spPr>
            <a:xfrm>
              <a:off x="0" y="0"/>
              <a:ext cx="12191878" cy="6995604"/>
            </a:xfrm>
            <a:prstGeom prst="rect">
              <a:avLst/>
            </a:prstGeom>
          </p:spPr>
        </p:pic>
        <p:pic>
          <p:nvPicPr>
            <p:cNvPr id="12" name="Picture 11">
              <a:extLst>
                <a:ext uri="{FF2B5EF4-FFF2-40B4-BE49-F238E27FC236}">
                  <a16:creationId xmlns:a16="http://schemas.microsoft.com/office/drawing/2014/main" id="{67DF1A01-CEAB-367D-DE51-0DB0D202C6AF}"/>
                </a:ext>
              </a:extLst>
            </p:cNvPr>
            <p:cNvPicPr>
              <a:picLocks noChangeAspect="1"/>
            </p:cNvPicPr>
            <p:nvPr/>
          </p:nvPicPr>
          <p:blipFill rotWithShape="1">
            <a:blip r:embed="rId4"/>
            <a:srcRect l="28471" t="36421" r="2572" b="5710"/>
            <a:stretch/>
          </p:blipFill>
          <p:spPr>
            <a:xfrm>
              <a:off x="3471169" y="2547892"/>
              <a:ext cx="8407153" cy="4048296"/>
            </a:xfrm>
            <a:prstGeom prst="rect">
              <a:avLst/>
            </a:prstGeom>
          </p:spPr>
        </p:pic>
        <p:pic>
          <p:nvPicPr>
            <p:cNvPr id="10" name="Picture 9">
              <a:extLst>
                <a:ext uri="{FF2B5EF4-FFF2-40B4-BE49-F238E27FC236}">
                  <a16:creationId xmlns:a16="http://schemas.microsoft.com/office/drawing/2014/main" id="{64AE2DCE-0CD1-8837-09C7-A43455BC33E8}"/>
                </a:ext>
              </a:extLst>
            </p:cNvPr>
            <p:cNvPicPr>
              <a:picLocks noChangeAspect="1"/>
            </p:cNvPicPr>
            <p:nvPr/>
          </p:nvPicPr>
          <p:blipFill rotWithShape="1">
            <a:blip r:embed="rId5"/>
            <a:srcRect l="73483" t="28246" b="8893"/>
            <a:stretch/>
          </p:blipFill>
          <p:spPr>
            <a:xfrm>
              <a:off x="5241040" y="1764833"/>
              <a:ext cx="210853" cy="234623"/>
            </a:xfrm>
            <a:prstGeom prst="rect">
              <a:avLst/>
            </a:prstGeom>
          </p:spPr>
        </p:pic>
        <p:pic>
          <p:nvPicPr>
            <p:cNvPr id="3" name="Picture 2">
              <a:extLst>
                <a:ext uri="{FF2B5EF4-FFF2-40B4-BE49-F238E27FC236}">
                  <a16:creationId xmlns:a16="http://schemas.microsoft.com/office/drawing/2014/main" id="{11E5FF67-84B4-5D13-CEF7-9299AB31D5B5}"/>
                </a:ext>
              </a:extLst>
            </p:cNvPr>
            <p:cNvPicPr>
              <a:picLocks noChangeAspect="1"/>
            </p:cNvPicPr>
            <p:nvPr/>
          </p:nvPicPr>
          <p:blipFill>
            <a:blip r:embed="rId6"/>
            <a:stretch>
              <a:fillRect/>
            </a:stretch>
          </p:blipFill>
          <p:spPr>
            <a:xfrm>
              <a:off x="5451893" y="1764833"/>
              <a:ext cx="1390972" cy="234622"/>
            </a:xfrm>
            <a:prstGeom prst="rect">
              <a:avLst/>
            </a:prstGeom>
          </p:spPr>
        </p:pic>
        <p:pic>
          <p:nvPicPr>
            <p:cNvPr id="5" name="Picture 4">
              <a:extLst>
                <a:ext uri="{FF2B5EF4-FFF2-40B4-BE49-F238E27FC236}">
                  <a16:creationId xmlns:a16="http://schemas.microsoft.com/office/drawing/2014/main" id="{5FD6C3EC-FE5E-FCBD-772A-9F5BB47103E9}"/>
                </a:ext>
              </a:extLst>
            </p:cNvPr>
            <p:cNvPicPr>
              <a:picLocks noChangeAspect="1"/>
            </p:cNvPicPr>
            <p:nvPr/>
          </p:nvPicPr>
          <p:blipFill>
            <a:blip r:embed="rId7"/>
            <a:stretch>
              <a:fillRect/>
            </a:stretch>
          </p:blipFill>
          <p:spPr>
            <a:xfrm>
              <a:off x="4924096" y="2036548"/>
              <a:ext cx="1918769" cy="223856"/>
            </a:xfrm>
            <a:prstGeom prst="rect">
              <a:avLst/>
            </a:prstGeom>
          </p:spPr>
        </p:pic>
      </p:grpSp>
    </p:spTree>
    <p:extLst>
      <p:ext uri="{BB962C8B-B14F-4D97-AF65-F5344CB8AC3E}">
        <p14:creationId xmlns:p14="http://schemas.microsoft.com/office/powerpoint/2010/main" val="107742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AE5EA86-7636-30AF-ACA5-48CF716128C2}"/>
              </a:ext>
            </a:extLst>
          </p:cNvPr>
          <p:cNvGrpSpPr/>
          <p:nvPr/>
        </p:nvGrpSpPr>
        <p:grpSpPr>
          <a:xfrm>
            <a:off x="0" y="0"/>
            <a:ext cx="12191878" cy="6995604"/>
            <a:chOff x="0" y="0"/>
            <a:chExt cx="12191878" cy="6995604"/>
          </a:xfrm>
        </p:grpSpPr>
        <p:pic>
          <p:nvPicPr>
            <p:cNvPr id="6" name="Picture 5">
              <a:extLst>
                <a:ext uri="{FF2B5EF4-FFF2-40B4-BE49-F238E27FC236}">
                  <a16:creationId xmlns:a16="http://schemas.microsoft.com/office/drawing/2014/main" id="{9AC60F67-CAF0-DD4C-FFB7-54B2FB71E5B0}"/>
                </a:ext>
              </a:extLst>
            </p:cNvPr>
            <p:cNvPicPr>
              <a:picLocks noChangeAspect="1"/>
            </p:cNvPicPr>
            <p:nvPr/>
          </p:nvPicPr>
          <p:blipFill>
            <a:blip r:embed="rId3"/>
            <a:stretch>
              <a:fillRect/>
            </a:stretch>
          </p:blipFill>
          <p:spPr>
            <a:xfrm>
              <a:off x="0" y="0"/>
              <a:ext cx="12191878" cy="6995604"/>
            </a:xfrm>
            <a:prstGeom prst="rect">
              <a:avLst/>
            </a:prstGeom>
          </p:spPr>
        </p:pic>
        <p:pic>
          <p:nvPicPr>
            <p:cNvPr id="7" name="Picture 6">
              <a:extLst>
                <a:ext uri="{FF2B5EF4-FFF2-40B4-BE49-F238E27FC236}">
                  <a16:creationId xmlns:a16="http://schemas.microsoft.com/office/drawing/2014/main" id="{DAF47DB0-8823-4542-7DA1-12FDC119CBC6}"/>
                </a:ext>
              </a:extLst>
            </p:cNvPr>
            <p:cNvPicPr>
              <a:picLocks noChangeAspect="1"/>
            </p:cNvPicPr>
            <p:nvPr/>
          </p:nvPicPr>
          <p:blipFill rotWithShape="1">
            <a:blip r:embed="rId4"/>
            <a:srcRect l="28471" t="36421" r="2572" b="5710"/>
            <a:stretch/>
          </p:blipFill>
          <p:spPr>
            <a:xfrm>
              <a:off x="3471169" y="2547892"/>
              <a:ext cx="8407153" cy="4048296"/>
            </a:xfrm>
            <a:prstGeom prst="rect">
              <a:avLst/>
            </a:prstGeom>
          </p:spPr>
        </p:pic>
        <p:pic>
          <p:nvPicPr>
            <p:cNvPr id="8" name="Picture 7">
              <a:extLst>
                <a:ext uri="{FF2B5EF4-FFF2-40B4-BE49-F238E27FC236}">
                  <a16:creationId xmlns:a16="http://schemas.microsoft.com/office/drawing/2014/main" id="{FE8D2F2D-873E-7387-D92C-76404FEE72DC}"/>
                </a:ext>
              </a:extLst>
            </p:cNvPr>
            <p:cNvPicPr>
              <a:picLocks noChangeAspect="1"/>
            </p:cNvPicPr>
            <p:nvPr/>
          </p:nvPicPr>
          <p:blipFill rotWithShape="1">
            <a:blip r:embed="rId5"/>
            <a:srcRect l="73483" t="28246" b="8893"/>
            <a:stretch/>
          </p:blipFill>
          <p:spPr>
            <a:xfrm>
              <a:off x="5241040" y="1764833"/>
              <a:ext cx="210853" cy="234623"/>
            </a:xfrm>
            <a:prstGeom prst="rect">
              <a:avLst/>
            </a:prstGeom>
          </p:spPr>
        </p:pic>
        <p:pic>
          <p:nvPicPr>
            <p:cNvPr id="9" name="Picture 8">
              <a:extLst>
                <a:ext uri="{FF2B5EF4-FFF2-40B4-BE49-F238E27FC236}">
                  <a16:creationId xmlns:a16="http://schemas.microsoft.com/office/drawing/2014/main" id="{AAADBE37-184B-C15A-92C2-6E13111AB3BA}"/>
                </a:ext>
              </a:extLst>
            </p:cNvPr>
            <p:cNvPicPr>
              <a:picLocks noChangeAspect="1"/>
            </p:cNvPicPr>
            <p:nvPr/>
          </p:nvPicPr>
          <p:blipFill>
            <a:blip r:embed="rId6"/>
            <a:stretch>
              <a:fillRect/>
            </a:stretch>
          </p:blipFill>
          <p:spPr>
            <a:xfrm>
              <a:off x="5451893" y="1764833"/>
              <a:ext cx="1390972" cy="234622"/>
            </a:xfrm>
            <a:prstGeom prst="rect">
              <a:avLst/>
            </a:prstGeom>
          </p:spPr>
        </p:pic>
        <p:pic>
          <p:nvPicPr>
            <p:cNvPr id="13" name="Picture 12">
              <a:extLst>
                <a:ext uri="{FF2B5EF4-FFF2-40B4-BE49-F238E27FC236}">
                  <a16:creationId xmlns:a16="http://schemas.microsoft.com/office/drawing/2014/main" id="{3AA1A63F-8F26-B083-8180-5C52C448A48F}"/>
                </a:ext>
              </a:extLst>
            </p:cNvPr>
            <p:cNvPicPr>
              <a:picLocks noChangeAspect="1"/>
            </p:cNvPicPr>
            <p:nvPr/>
          </p:nvPicPr>
          <p:blipFill>
            <a:blip r:embed="rId7"/>
            <a:stretch>
              <a:fillRect/>
            </a:stretch>
          </p:blipFill>
          <p:spPr>
            <a:xfrm>
              <a:off x="4924096" y="2036548"/>
              <a:ext cx="1918769" cy="223856"/>
            </a:xfrm>
            <a:prstGeom prst="rect">
              <a:avLst/>
            </a:prstGeom>
          </p:spPr>
        </p:pic>
      </p:gr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15</a:t>
            </a:fld>
            <a:r>
              <a:rPr lang="en-GB"/>
              <a:t>  |  </a:t>
            </a:r>
            <a:endParaRPr lang="en-GB" noProof="0"/>
          </a:p>
        </p:txBody>
      </p:sp>
      <p:sp>
        <p:nvSpPr>
          <p:cNvPr id="3" name="Terminator 2">
            <a:extLst>
              <a:ext uri="{FF2B5EF4-FFF2-40B4-BE49-F238E27FC236}">
                <a16:creationId xmlns:a16="http://schemas.microsoft.com/office/drawing/2014/main" id="{B7476007-8E99-BD13-28EE-DEA68DD47729}"/>
              </a:ext>
            </a:extLst>
          </p:cNvPr>
          <p:cNvSpPr/>
          <p:nvPr/>
        </p:nvSpPr>
        <p:spPr>
          <a:xfrm>
            <a:off x="2691414" y="995779"/>
            <a:ext cx="1012055" cy="381739"/>
          </a:xfrm>
          <a:prstGeom prst="flowChartTerminator">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428204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C746AC9-3685-7E0B-CE08-C4622E5E0284}"/>
              </a:ext>
            </a:extLst>
          </p:cNvPr>
          <p:cNvGrpSpPr/>
          <p:nvPr/>
        </p:nvGrpSpPr>
        <p:grpSpPr>
          <a:xfrm>
            <a:off x="0" y="0"/>
            <a:ext cx="12191878" cy="6995604"/>
            <a:chOff x="0" y="0"/>
            <a:chExt cx="12191878" cy="6995604"/>
          </a:xfrm>
        </p:grpSpPr>
        <p:pic>
          <p:nvPicPr>
            <p:cNvPr id="7" name="Picture 6">
              <a:extLst>
                <a:ext uri="{FF2B5EF4-FFF2-40B4-BE49-F238E27FC236}">
                  <a16:creationId xmlns:a16="http://schemas.microsoft.com/office/drawing/2014/main" id="{AE737359-F6A1-3574-9974-F67FB877CC73}"/>
                </a:ext>
              </a:extLst>
            </p:cNvPr>
            <p:cNvPicPr>
              <a:picLocks noChangeAspect="1"/>
            </p:cNvPicPr>
            <p:nvPr/>
          </p:nvPicPr>
          <p:blipFill>
            <a:blip r:embed="rId3"/>
            <a:stretch>
              <a:fillRect/>
            </a:stretch>
          </p:blipFill>
          <p:spPr>
            <a:xfrm>
              <a:off x="0" y="0"/>
              <a:ext cx="12191878" cy="6995604"/>
            </a:xfrm>
            <a:prstGeom prst="rect">
              <a:avLst/>
            </a:prstGeom>
          </p:spPr>
        </p:pic>
        <p:pic>
          <p:nvPicPr>
            <p:cNvPr id="8" name="Picture 7">
              <a:extLst>
                <a:ext uri="{FF2B5EF4-FFF2-40B4-BE49-F238E27FC236}">
                  <a16:creationId xmlns:a16="http://schemas.microsoft.com/office/drawing/2014/main" id="{3807F21F-D62B-3970-B375-7FF03D54AF11}"/>
                </a:ext>
              </a:extLst>
            </p:cNvPr>
            <p:cNvPicPr>
              <a:picLocks noChangeAspect="1"/>
            </p:cNvPicPr>
            <p:nvPr/>
          </p:nvPicPr>
          <p:blipFill rotWithShape="1">
            <a:blip r:embed="rId4"/>
            <a:srcRect l="28471" t="36421" r="2572" b="5710"/>
            <a:stretch/>
          </p:blipFill>
          <p:spPr>
            <a:xfrm>
              <a:off x="3471169" y="2547892"/>
              <a:ext cx="8407153" cy="4048296"/>
            </a:xfrm>
            <a:prstGeom prst="rect">
              <a:avLst/>
            </a:prstGeom>
          </p:spPr>
        </p:pic>
        <p:pic>
          <p:nvPicPr>
            <p:cNvPr id="9" name="Picture 8">
              <a:extLst>
                <a:ext uri="{FF2B5EF4-FFF2-40B4-BE49-F238E27FC236}">
                  <a16:creationId xmlns:a16="http://schemas.microsoft.com/office/drawing/2014/main" id="{73A0B947-8CB0-9EE3-A233-66CF7112A944}"/>
                </a:ext>
              </a:extLst>
            </p:cNvPr>
            <p:cNvPicPr>
              <a:picLocks noChangeAspect="1"/>
            </p:cNvPicPr>
            <p:nvPr/>
          </p:nvPicPr>
          <p:blipFill rotWithShape="1">
            <a:blip r:embed="rId5"/>
            <a:srcRect l="73483" t="28246" b="8893"/>
            <a:stretch/>
          </p:blipFill>
          <p:spPr>
            <a:xfrm>
              <a:off x="5241040" y="1764833"/>
              <a:ext cx="210853" cy="234623"/>
            </a:xfrm>
            <a:prstGeom prst="rect">
              <a:avLst/>
            </a:prstGeom>
          </p:spPr>
        </p:pic>
        <p:pic>
          <p:nvPicPr>
            <p:cNvPr id="13" name="Picture 12">
              <a:extLst>
                <a:ext uri="{FF2B5EF4-FFF2-40B4-BE49-F238E27FC236}">
                  <a16:creationId xmlns:a16="http://schemas.microsoft.com/office/drawing/2014/main" id="{2E68496C-8D6D-EAC7-0C1C-A9A353363956}"/>
                </a:ext>
              </a:extLst>
            </p:cNvPr>
            <p:cNvPicPr>
              <a:picLocks noChangeAspect="1"/>
            </p:cNvPicPr>
            <p:nvPr/>
          </p:nvPicPr>
          <p:blipFill>
            <a:blip r:embed="rId6"/>
            <a:stretch>
              <a:fillRect/>
            </a:stretch>
          </p:blipFill>
          <p:spPr>
            <a:xfrm>
              <a:off x="5451893" y="1764833"/>
              <a:ext cx="1390972" cy="234622"/>
            </a:xfrm>
            <a:prstGeom prst="rect">
              <a:avLst/>
            </a:prstGeom>
          </p:spPr>
        </p:pic>
        <p:pic>
          <p:nvPicPr>
            <p:cNvPr id="14" name="Picture 13">
              <a:extLst>
                <a:ext uri="{FF2B5EF4-FFF2-40B4-BE49-F238E27FC236}">
                  <a16:creationId xmlns:a16="http://schemas.microsoft.com/office/drawing/2014/main" id="{281B6309-3358-A44B-3E2E-898DC8659862}"/>
                </a:ext>
              </a:extLst>
            </p:cNvPr>
            <p:cNvPicPr>
              <a:picLocks noChangeAspect="1"/>
            </p:cNvPicPr>
            <p:nvPr/>
          </p:nvPicPr>
          <p:blipFill>
            <a:blip r:embed="rId7"/>
            <a:stretch>
              <a:fillRect/>
            </a:stretch>
          </p:blipFill>
          <p:spPr>
            <a:xfrm>
              <a:off x="4924096" y="2036548"/>
              <a:ext cx="1918769" cy="223856"/>
            </a:xfrm>
            <a:prstGeom prst="rect">
              <a:avLst/>
            </a:prstGeom>
          </p:spPr>
        </p:pic>
      </p:gr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16</a:t>
            </a:fld>
            <a:r>
              <a:rPr lang="en-GB"/>
              <a:t>  |  </a:t>
            </a:r>
            <a:endParaRPr lang="en-GB" noProof="0"/>
          </a:p>
        </p:txBody>
      </p:sp>
      <p:sp>
        <p:nvSpPr>
          <p:cNvPr id="2" name="Terminator 1">
            <a:extLst>
              <a:ext uri="{FF2B5EF4-FFF2-40B4-BE49-F238E27FC236}">
                <a16:creationId xmlns:a16="http://schemas.microsoft.com/office/drawing/2014/main" id="{B8C0575C-61D5-5A82-9A54-B254EDD606CA}"/>
              </a:ext>
            </a:extLst>
          </p:cNvPr>
          <p:cNvSpPr/>
          <p:nvPr/>
        </p:nvSpPr>
        <p:spPr>
          <a:xfrm>
            <a:off x="4857087" y="1983681"/>
            <a:ext cx="2069230" cy="339889"/>
          </a:xfrm>
          <a:prstGeom prst="flowChartTerminator">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NO"/>
          </a:p>
        </p:txBody>
      </p:sp>
      <p:sp>
        <p:nvSpPr>
          <p:cNvPr id="3" name="Terminator 2">
            <a:extLst>
              <a:ext uri="{FF2B5EF4-FFF2-40B4-BE49-F238E27FC236}">
                <a16:creationId xmlns:a16="http://schemas.microsoft.com/office/drawing/2014/main" id="{B7476007-8E99-BD13-28EE-DEA68DD47729}"/>
              </a:ext>
            </a:extLst>
          </p:cNvPr>
          <p:cNvSpPr/>
          <p:nvPr/>
        </p:nvSpPr>
        <p:spPr>
          <a:xfrm>
            <a:off x="2691414" y="995779"/>
            <a:ext cx="1012055" cy="381739"/>
          </a:xfrm>
          <a:prstGeom prst="flowChartTerminator">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849680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4696A0-DF04-28FB-5CFE-912BDB1E3B10}"/>
              </a:ext>
            </a:extLst>
          </p:cNvPr>
          <p:cNvSpPr>
            <a:spLocks noGrp="1"/>
          </p:cNvSpPr>
          <p:nvPr>
            <p:ph type="body" sz="quarter" idx="11"/>
          </p:nvPr>
        </p:nvSpPr>
        <p:spPr>
          <a:xfrm>
            <a:off x="695324" y="4800677"/>
            <a:ext cx="10801350" cy="409785"/>
          </a:xfrm>
        </p:spPr>
        <p:txBody>
          <a:bodyPr/>
          <a:lstStyle/>
          <a:p>
            <a:r>
              <a:rPr lang="en-US"/>
              <a:t>RCE via legacy dependency in Python</a:t>
            </a:r>
          </a:p>
          <a:p>
            <a:endParaRPr lang="en-US"/>
          </a:p>
          <a:p>
            <a:endParaRPr lang="en-US">
              <a:hlinkClick r:id="rId3"/>
            </a:endParaRPr>
          </a:p>
          <a:p>
            <a:r>
              <a:rPr lang="en-US" sz="1200">
                <a:hlinkClick r:id="rId3"/>
              </a:rPr>
              <a:t>https://appsec.equinor.com</a:t>
            </a:r>
            <a:r>
              <a:rPr lang="en-US" sz="1200"/>
              <a:t> </a:t>
            </a:r>
          </a:p>
          <a:p>
            <a:pPr marL="0" indent="0" algn="ctr">
              <a:buFont typeface="Arial" panose="020B0604020202020204" pitchFamily="34" charset="0"/>
              <a:buNone/>
            </a:pPr>
            <a:endParaRPr lang="en-US"/>
          </a:p>
          <a:p>
            <a:endParaRPr lang="en-US"/>
          </a:p>
        </p:txBody>
      </p:sp>
      <p:sp>
        <p:nvSpPr>
          <p:cNvPr id="2" name="Title 1">
            <a:extLst>
              <a:ext uri="{FF2B5EF4-FFF2-40B4-BE49-F238E27FC236}">
                <a16:creationId xmlns:a16="http://schemas.microsoft.com/office/drawing/2014/main" id="{05FE800D-39AF-159B-27B7-8C03C00F0576}"/>
              </a:ext>
            </a:extLst>
          </p:cNvPr>
          <p:cNvSpPr>
            <a:spLocks noGrp="1"/>
          </p:cNvSpPr>
          <p:nvPr>
            <p:ph type="title"/>
          </p:nvPr>
        </p:nvSpPr>
        <p:spPr>
          <a:xfrm>
            <a:off x="695325" y="4116464"/>
            <a:ext cx="10801349" cy="609337"/>
          </a:xfrm>
        </p:spPr>
        <p:txBody>
          <a:bodyPr/>
          <a:lstStyle/>
          <a:p>
            <a:r>
              <a:rPr lang="en-GB" dirty="0"/>
              <a:t>AppSec Demo</a:t>
            </a:r>
            <a:endParaRPr lang="nb-NO" dirty="0"/>
          </a:p>
        </p:txBody>
      </p:sp>
    </p:spTree>
    <p:extLst>
      <p:ext uri="{BB962C8B-B14F-4D97-AF65-F5344CB8AC3E}">
        <p14:creationId xmlns:p14="http://schemas.microsoft.com/office/powerpoint/2010/main" val="1590922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2</a:t>
            </a:fld>
            <a:r>
              <a:rPr lang="en-GB"/>
              <a:t>  |  </a:t>
            </a:r>
            <a:endParaRPr lang="en-GB" noProof="0"/>
          </a:p>
        </p:txBody>
      </p:sp>
      <p:sp>
        <p:nvSpPr>
          <p:cNvPr id="5" name="Content Placeholder 4">
            <a:extLst>
              <a:ext uri="{FF2B5EF4-FFF2-40B4-BE49-F238E27FC236}">
                <a16:creationId xmlns:a16="http://schemas.microsoft.com/office/drawing/2014/main" id="{6FA1607C-936B-EEE8-981E-A8D623D56D25}"/>
              </a:ext>
            </a:extLst>
          </p:cNvPr>
          <p:cNvSpPr>
            <a:spLocks noGrp="1"/>
          </p:cNvSpPr>
          <p:nvPr>
            <p:ph idx="1"/>
          </p:nvPr>
        </p:nvSpPr>
        <p:spPr>
          <a:xfrm>
            <a:off x="0" y="932157"/>
            <a:ext cx="12192000" cy="585926"/>
          </a:xfrm>
        </p:spPr>
        <p:txBody>
          <a:bodyPr/>
          <a:lstStyle/>
          <a:p>
            <a:pPr marL="7938" lvl="1" indent="0" algn="ctr">
              <a:buNone/>
            </a:pPr>
            <a:r>
              <a:rPr lang="en-GB" sz="2800" i="1" dirty="0"/>
              <a:t>Reduce cybersecurity risk in Equinor’s SDLC</a:t>
            </a:r>
          </a:p>
        </p:txBody>
      </p:sp>
      <p:pic>
        <p:nvPicPr>
          <p:cNvPr id="6" name="Graphic 5">
            <a:extLst>
              <a:ext uri="{FF2B5EF4-FFF2-40B4-BE49-F238E27FC236}">
                <a16:creationId xmlns:a16="http://schemas.microsoft.com/office/drawing/2014/main" id="{02872495-823B-40B0-CFA0-66C4FE300AC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b="35"/>
          <a:stretch/>
        </p:blipFill>
        <p:spPr>
          <a:xfrm>
            <a:off x="4809260" y="1725675"/>
            <a:ext cx="2573480" cy="4214597"/>
          </a:xfrm>
          <a:prstGeom prst="rect">
            <a:avLst/>
          </a:prstGeom>
        </p:spPr>
      </p:pic>
      <p:sp>
        <p:nvSpPr>
          <p:cNvPr id="8" name="Content Placeholder 12">
            <a:extLst>
              <a:ext uri="{FF2B5EF4-FFF2-40B4-BE49-F238E27FC236}">
                <a16:creationId xmlns:a16="http://schemas.microsoft.com/office/drawing/2014/main" id="{766A1334-9C77-6297-4CD7-877A924BD1B6}"/>
              </a:ext>
            </a:extLst>
          </p:cNvPr>
          <p:cNvSpPr txBox="1">
            <a:spLocks/>
          </p:cNvSpPr>
          <p:nvPr/>
        </p:nvSpPr>
        <p:spPr>
          <a:xfrm>
            <a:off x="9249798" y="6147865"/>
            <a:ext cx="2806078" cy="448322"/>
          </a:xfrm>
          <a:prstGeom prst="rect">
            <a:avLst/>
          </a:prstGeom>
        </p:spPr>
        <p:txBody>
          <a:bodyPr vert="horz" lIns="0" tIns="0" rIns="0" bIns="0" rtlCol="0">
            <a:noAutofit/>
          </a:bodyPr>
          <a:lst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hlinkClick r:id="rId5"/>
              </a:rPr>
              <a:t>https://appsec.equinor.com</a:t>
            </a:r>
            <a:endParaRPr lang="en-NO" dirty="0"/>
          </a:p>
        </p:txBody>
      </p:sp>
    </p:spTree>
    <p:extLst>
      <p:ext uri="{BB962C8B-B14F-4D97-AF65-F5344CB8AC3E}">
        <p14:creationId xmlns:p14="http://schemas.microsoft.com/office/powerpoint/2010/main" val="121580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B356-D2A8-8A38-DF74-481F3AC96109}"/>
              </a:ext>
            </a:extLst>
          </p:cNvPr>
          <p:cNvSpPr>
            <a:spLocks noGrp="1"/>
          </p:cNvSpPr>
          <p:nvPr>
            <p:ph type="title"/>
          </p:nvPr>
        </p:nvSpPr>
        <p:spPr/>
        <p:txBody>
          <a:bodyPr/>
          <a:lstStyle/>
          <a:p>
            <a:r>
              <a:rPr lang="en-NO" dirty="0"/>
              <a:t>Example Problem</a:t>
            </a:r>
          </a:p>
        </p:txBody>
      </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3</a:t>
            </a:fld>
            <a:r>
              <a:rPr lang="en-GB"/>
              <a:t>  |  </a:t>
            </a:r>
            <a:endParaRPr lang="en-GB" noProof="0"/>
          </a:p>
        </p:txBody>
      </p:sp>
      <p:sp>
        <p:nvSpPr>
          <p:cNvPr id="13" name="Content Placeholder 12">
            <a:extLst>
              <a:ext uri="{FF2B5EF4-FFF2-40B4-BE49-F238E27FC236}">
                <a16:creationId xmlns:a16="http://schemas.microsoft.com/office/drawing/2014/main" id="{6FEF7473-9716-3499-F1DA-F752289197CA}"/>
              </a:ext>
            </a:extLst>
          </p:cNvPr>
          <p:cNvSpPr>
            <a:spLocks noGrp="1"/>
          </p:cNvSpPr>
          <p:nvPr>
            <p:ph idx="1"/>
          </p:nvPr>
        </p:nvSpPr>
        <p:spPr>
          <a:xfrm>
            <a:off x="695325" y="2367419"/>
            <a:ext cx="10801350" cy="3873457"/>
          </a:xfrm>
        </p:spPr>
        <p:txBody>
          <a:bodyPr/>
          <a:lstStyle/>
          <a:p>
            <a:pPr marL="0" indent="0">
              <a:buNone/>
            </a:pPr>
            <a:r>
              <a:rPr lang="en-US" sz="2400" dirty="0"/>
              <a:t>CONTEXT</a:t>
            </a:r>
          </a:p>
          <a:p>
            <a:pPr marL="611705" lvl="1" indent="-179705"/>
            <a:r>
              <a:rPr lang="en-US" sz="2400" dirty="0"/>
              <a:t>Reservoir simulation software that is configured using </a:t>
            </a:r>
            <a:r>
              <a:rPr lang="en-US" sz="2400" i="1" dirty="0" err="1"/>
              <a:t>yaml</a:t>
            </a:r>
            <a:r>
              <a:rPr lang="en-US" sz="2400" dirty="0"/>
              <a:t> files</a:t>
            </a:r>
          </a:p>
          <a:p>
            <a:pPr marL="611705" lvl="1" indent="-179705"/>
            <a:r>
              <a:rPr lang="en-NO" sz="2400" dirty="0"/>
              <a:t>The simulator is tested and reliable, but old and hard to maintain</a:t>
            </a:r>
          </a:p>
          <a:p>
            <a:pPr marL="611705" lvl="1" indent="-179705"/>
            <a:r>
              <a:rPr lang="en-US" sz="2400" dirty="0"/>
              <a:t>Data is </a:t>
            </a:r>
            <a:r>
              <a:rPr lang="en-US" sz="2400" i="1" dirty="0"/>
              <a:t>restricted,</a:t>
            </a:r>
            <a:r>
              <a:rPr lang="en-US" sz="2400" dirty="0"/>
              <a:t> all the processing must happen in a confined environment</a:t>
            </a:r>
            <a:endParaRPr lang="en-NO" sz="2400" dirty="0"/>
          </a:p>
          <a:p>
            <a:pPr marL="179705" indent="-179705"/>
            <a:endParaRPr lang="en-NO" sz="2400" dirty="0"/>
          </a:p>
          <a:p>
            <a:pPr marL="0" indent="0">
              <a:buNone/>
            </a:pPr>
            <a:r>
              <a:rPr lang="en-NO" sz="2400" dirty="0"/>
              <a:t>REQUIREMENTS</a:t>
            </a:r>
          </a:p>
          <a:p>
            <a:pPr marL="611705" lvl="1" indent="-179705"/>
            <a:r>
              <a:rPr lang="en-NO" sz="2400" dirty="0"/>
              <a:t>Build a simple tool to check that </a:t>
            </a:r>
            <a:r>
              <a:rPr lang="en-NO" sz="2400" i="1" dirty="0"/>
              <a:t>yaml</a:t>
            </a:r>
            <a:r>
              <a:rPr lang="en-NO" sz="2400" dirty="0"/>
              <a:t> configurations are valid</a:t>
            </a:r>
          </a:p>
          <a:p>
            <a:pPr marL="611705" lvl="1" indent="-179705"/>
            <a:r>
              <a:rPr lang="en-NO" sz="2400" dirty="0"/>
              <a:t>Validation performed via a library that comes with the simulator</a:t>
            </a:r>
          </a:p>
          <a:p>
            <a:pPr marL="611705" lvl="1" indent="-179705"/>
            <a:r>
              <a:rPr lang="en-NO" sz="2400" dirty="0"/>
              <a:t>Only </a:t>
            </a:r>
            <a:r>
              <a:rPr lang="en-NO" sz="2400" i="1" dirty="0"/>
              <a:t>Python v3.4 </a:t>
            </a:r>
            <a:r>
              <a:rPr lang="en-NO" sz="2400" dirty="0"/>
              <a:t>is available in the confined environment</a:t>
            </a:r>
          </a:p>
          <a:p>
            <a:pPr marL="179705" indent="-179705"/>
            <a:endParaRPr lang="en-NO" sz="2400" dirty="0"/>
          </a:p>
        </p:txBody>
      </p:sp>
    </p:spTree>
    <p:extLst>
      <p:ext uri="{BB962C8B-B14F-4D97-AF65-F5344CB8AC3E}">
        <p14:creationId xmlns:p14="http://schemas.microsoft.com/office/powerpoint/2010/main" val="4028572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B356-D2A8-8A38-DF74-481F3AC96109}"/>
              </a:ext>
            </a:extLst>
          </p:cNvPr>
          <p:cNvSpPr>
            <a:spLocks noGrp="1"/>
          </p:cNvSpPr>
          <p:nvPr>
            <p:ph type="title"/>
          </p:nvPr>
        </p:nvSpPr>
        <p:spPr>
          <a:xfrm>
            <a:off x="695325" y="2829781"/>
            <a:ext cx="10801350" cy="1152525"/>
          </a:xfrm>
        </p:spPr>
        <p:txBody>
          <a:bodyPr/>
          <a:lstStyle/>
          <a:p>
            <a:pPr algn="ctr"/>
            <a:r>
              <a:rPr lang="en-NO" sz="3200" dirty="0"/>
              <a:t>DEMO #1</a:t>
            </a:r>
            <a:br>
              <a:rPr lang="en-NO" sz="3200" dirty="0"/>
            </a:br>
            <a:br>
              <a:rPr lang="en-NO" sz="3200" dirty="0"/>
            </a:br>
            <a:r>
              <a:rPr lang="en-NO" sz="3200" dirty="0"/>
              <a:t>How hard can it be?</a:t>
            </a:r>
          </a:p>
        </p:txBody>
      </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4</a:t>
            </a:fld>
            <a:r>
              <a:rPr lang="en-GB"/>
              <a:t>  |  </a:t>
            </a:r>
            <a:endParaRPr lang="en-GB" noProof="0"/>
          </a:p>
        </p:txBody>
      </p:sp>
    </p:spTree>
    <p:extLst>
      <p:ext uri="{BB962C8B-B14F-4D97-AF65-F5344CB8AC3E}">
        <p14:creationId xmlns:p14="http://schemas.microsoft.com/office/powerpoint/2010/main" val="3501580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B356-D2A8-8A38-DF74-481F3AC96109}"/>
              </a:ext>
            </a:extLst>
          </p:cNvPr>
          <p:cNvSpPr>
            <a:spLocks noGrp="1"/>
          </p:cNvSpPr>
          <p:nvPr>
            <p:ph type="title"/>
          </p:nvPr>
        </p:nvSpPr>
        <p:spPr/>
        <p:txBody>
          <a:bodyPr/>
          <a:lstStyle/>
          <a:p>
            <a:r>
              <a:rPr lang="en-NO" dirty="0"/>
              <a:t>Awesome!</a:t>
            </a:r>
          </a:p>
        </p:txBody>
      </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5</a:t>
            </a:fld>
            <a:r>
              <a:rPr lang="en-GB"/>
              <a:t>  |  </a:t>
            </a:r>
            <a:endParaRPr lang="en-GB" noProof="0"/>
          </a:p>
        </p:txBody>
      </p:sp>
      <p:sp>
        <p:nvSpPr>
          <p:cNvPr id="13" name="Content Placeholder 12">
            <a:extLst>
              <a:ext uri="{FF2B5EF4-FFF2-40B4-BE49-F238E27FC236}">
                <a16:creationId xmlns:a16="http://schemas.microsoft.com/office/drawing/2014/main" id="{6FEF7473-9716-3499-F1DA-F752289197CA}"/>
              </a:ext>
            </a:extLst>
          </p:cNvPr>
          <p:cNvSpPr>
            <a:spLocks noGrp="1"/>
          </p:cNvSpPr>
          <p:nvPr>
            <p:ph idx="1"/>
          </p:nvPr>
        </p:nvSpPr>
        <p:spPr>
          <a:xfrm>
            <a:off x="695325" y="2367419"/>
            <a:ext cx="10801350" cy="3873457"/>
          </a:xfrm>
        </p:spPr>
        <p:txBody>
          <a:bodyPr/>
          <a:lstStyle/>
          <a:p>
            <a:pPr marL="179705" indent="-179705"/>
            <a:r>
              <a:rPr lang="en-US" sz="2400" dirty="0"/>
              <a:t>That was easy, time to</a:t>
            </a:r>
          </a:p>
          <a:p>
            <a:pPr marL="179705" indent="-179705"/>
            <a:endParaRPr lang="en-NO" sz="2400" dirty="0"/>
          </a:p>
          <a:p>
            <a:pPr marL="179705" indent="-179705"/>
            <a:endParaRPr lang="en-NO" sz="2400" dirty="0"/>
          </a:p>
          <a:p>
            <a:pPr marL="179705" indent="-179705"/>
            <a:endParaRPr lang="en-NO" sz="2400" dirty="0"/>
          </a:p>
        </p:txBody>
      </p:sp>
    </p:spTree>
    <p:extLst>
      <p:ext uri="{BB962C8B-B14F-4D97-AF65-F5344CB8AC3E}">
        <p14:creationId xmlns:p14="http://schemas.microsoft.com/office/powerpoint/2010/main" val="280121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developer in a cyberpunk setting hosting a fun demo for her colleagues. The scene is set in a high-tech office with neon lights and futuristic gadgets, but with a humorous twist. The developer is at a sleek workstation with holographic displays showing the software demo. Her colleagues, including a manager and two geologists/geophysicists, are all wearing glasses and paying close attention, smiling and laughing. The atmosphere is vibrant and energetic, with neon colors, glowing interfaces, and a cityscape visible through large windows in the background. The setting combines cyberpunk aesthetics with a fun and engaging presentation.">
            <a:extLst>
              <a:ext uri="{FF2B5EF4-FFF2-40B4-BE49-F238E27FC236}">
                <a16:creationId xmlns:a16="http://schemas.microsoft.com/office/drawing/2014/main" id="{D5D36BB3-511F-E714-2644-1BCF0A92E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10131">
            <a:off x="7654301" y="767572"/>
            <a:ext cx="3429000" cy="3429000"/>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04AAB356-D2A8-8A38-DF74-481F3AC96109}"/>
              </a:ext>
            </a:extLst>
          </p:cNvPr>
          <p:cNvSpPr>
            <a:spLocks noGrp="1"/>
          </p:cNvSpPr>
          <p:nvPr>
            <p:ph type="title"/>
          </p:nvPr>
        </p:nvSpPr>
        <p:spPr/>
        <p:txBody>
          <a:bodyPr/>
          <a:lstStyle/>
          <a:p>
            <a:r>
              <a:rPr lang="en-NO" dirty="0"/>
              <a:t>Awesome!</a:t>
            </a:r>
          </a:p>
        </p:txBody>
      </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6</a:t>
            </a:fld>
            <a:r>
              <a:rPr lang="en-GB"/>
              <a:t>  |  </a:t>
            </a:r>
            <a:endParaRPr lang="en-GB" noProof="0"/>
          </a:p>
        </p:txBody>
      </p:sp>
      <p:sp>
        <p:nvSpPr>
          <p:cNvPr id="13" name="Content Placeholder 12">
            <a:extLst>
              <a:ext uri="{FF2B5EF4-FFF2-40B4-BE49-F238E27FC236}">
                <a16:creationId xmlns:a16="http://schemas.microsoft.com/office/drawing/2014/main" id="{6FEF7473-9716-3499-F1DA-F752289197CA}"/>
              </a:ext>
            </a:extLst>
          </p:cNvPr>
          <p:cNvSpPr>
            <a:spLocks noGrp="1"/>
          </p:cNvSpPr>
          <p:nvPr>
            <p:ph idx="1"/>
          </p:nvPr>
        </p:nvSpPr>
        <p:spPr>
          <a:xfrm>
            <a:off x="695325" y="2367419"/>
            <a:ext cx="10801350" cy="3873457"/>
          </a:xfrm>
        </p:spPr>
        <p:txBody>
          <a:bodyPr/>
          <a:lstStyle/>
          <a:p>
            <a:pPr marL="179705" indent="-179705"/>
            <a:r>
              <a:rPr lang="en-US" sz="2400" dirty="0"/>
              <a:t>That was easy, time to</a:t>
            </a:r>
          </a:p>
          <a:p>
            <a:pPr marL="611705" lvl="1" indent="-179705"/>
            <a:r>
              <a:rPr lang="en-US" sz="2400" dirty="0"/>
              <a:t>Deploy</a:t>
            </a:r>
          </a:p>
          <a:p>
            <a:pPr marL="611705" lvl="1" indent="-179705"/>
            <a:r>
              <a:rPr lang="en-US" sz="2400" dirty="0"/>
              <a:t>Host a demo for my colleagues</a:t>
            </a:r>
          </a:p>
          <a:p>
            <a:pPr marL="179705" indent="-179705"/>
            <a:endParaRPr lang="en-NO" sz="2400" dirty="0"/>
          </a:p>
          <a:p>
            <a:pPr marL="179705" indent="-179705"/>
            <a:endParaRPr lang="en-NO" sz="2400" dirty="0"/>
          </a:p>
          <a:p>
            <a:pPr marL="179705" indent="-179705"/>
            <a:endParaRPr lang="en-NO" sz="2400" dirty="0"/>
          </a:p>
        </p:txBody>
      </p:sp>
    </p:spTree>
    <p:extLst>
      <p:ext uri="{BB962C8B-B14F-4D97-AF65-F5344CB8AC3E}">
        <p14:creationId xmlns:p14="http://schemas.microsoft.com/office/powerpoint/2010/main" val="1668118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developer in a cyberpunk setting hosting a fun demo for her colleagues. The scene is set in a high-tech office with neon lights and futuristic gadgets, but with a humorous twist. The developer is at a sleek workstation with holographic displays showing the software demo. Her colleagues, including a manager and two geologists/geophysicists, are all wearing glasses and paying close attention, smiling and laughing. The atmosphere is vibrant and energetic, with neon colors, glowing interfaces, and a cityscape visible through large windows in the background. The setting combines cyberpunk aesthetics with a fun and engaging presentation.">
            <a:extLst>
              <a:ext uri="{FF2B5EF4-FFF2-40B4-BE49-F238E27FC236}">
                <a16:creationId xmlns:a16="http://schemas.microsoft.com/office/drawing/2014/main" id="{D5D36BB3-511F-E714-2644-1BCF0A92E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10131">
            <a:off x="7654301" y="767572"/>
            <a:ext cx="3429000" cy="3429000"/>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04AAB356-D2A8-8A38-DF74-481F3AC96109}"/>
              </a:ext>
            </a:extLst>
          </p:cNvPr>
          <p:cNvSpPr>
            <a:spLocks noGrp="1"/>
          </p:cNvSpPr>
          <p:nvPr>
            <p:ph type="title"/>
          </p:nvPr>
        </p:nvSpPr>
        <p:spPr/>
        <p:txBody>
          <a:bodyPr/>
          <a:lstStyle/>
          <a:p>
            <a:r>
              <a:rPr lang="en-NO" dirty="0"/>
              <a:t>Awesome!</a:t>
            </a:r>
          </a:p>
        </p:txBody>
      </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7</a:t>
            </a:fld>
            <a:r>
              <a:rPr lang="en-GB"/>
              <a:t>  |  </a:t>
            </a:r>
            <a:endParaRPr lang="en-GB" noProof="0"/>
          </a:p>
        </p:txBody>
      </p:sp>
      <p:sp>
        <p:nvSpPr>
          <p:cNvPr id="13" name="Content Placeholder 12">
            <a:extLst>
              <a:ext uri="{FF2B5EF4-FFF2-40B4-BE49-F238E27FC236}">
                <a16:creationId xmlns:a16="http://schemas.microsoft.com/office/drawing/2014/main" id="{6FEF7473-9716-3499-F1DA-F752289197CA}"/>
              </a:ext>
            </a:extLst>
          </p:cNvPr>
          <p:cNvSpPr>
            <a:spLocks noGrp="1"/>
          </p:cNvSpPr>
          <p:nvPr>
            <p:ph idx="1"/>
          </p:nvPr>
        </p:nvSpPr>
        <p:spPr>
          <a:xfrm>
            <a:off x="695325" y="2367419"/>
            <a:ext cx="10801350" cy="3873457"/>
          </a:xfrm>
        </p:spPr>
        <p:txBody>
          <a:bodyPr/>
          <a:lstStyle/>
          <a:p>
            <a:pPr marL="179705" indent="-179705"/>
            <a:r>
              <a:rPr lang="en-US" sz="2400" dirty="0"/>
              <a:t>That was easy, time to</a:t>
            </a:r>
          </a:p>
          <a:p>
            <a:pPr marL="611705" lvl="1" indent="-179705"/>
            <a:r>
              <a:rPr lang="en-US" sz="2400" dirty="0"/>
              <a:t>Deploy </a:t>
            </a:r>
          </a:p>
          <a:p>
            <a:pPr marL="611705" lvl="1" indent="-179705"/>
            <a:r>
              <a:rPr lang="en-US" sz="2400" dirty="0"/>
              <a:t>Host a demo for my colleagues</a:t>
            </a:r>
          </a:p>
          <a:p>
            <a:pPr marL="611705" lvl="1" indent="-179705"/>
            <a:r>
              <a:rPr lang="en-US" sz="2400" dirty="0"/>
              <a:t>Add an </a:t>
            </a:r>
            <a:r>
              <a:rPr lang="en-US" sz="2400" i="1" dirty="0"/>
              <a:t>Achievement</a:t>
            </a:r>
            <a:r>
              <a:rPr lang="en-US" sz="2400" dirty="0"/>
              <a:t> to my </a:t>
            </a:r>
            <a:r>
              <a:rPr lang="en-US" sz="2400" dirty="0" err="1"/>
              <a:t>People@Equinor</a:t>
            </a:r>
            <a:endParaRPr lang="en-US" sz="2400" dirty="0"/>
          </a:p>
          <a:p>
            <a:pPr marL="611705" lvl="1" indent="-179705"/>
            <a:r>
              <a:rPr lang="en-US" sz="2400" dirty="0"/>
              <a:t>Take a selfie and post it on LinkedIn</a:t>
            </a:r>
          </a:p>
          <a:p>
            <a:pPr marL="179705" indent="-179705"/>
            <a:endParaRPr lang="en-NO" sz="2400" dirty="0"/>
          </a:p>
          <a:p>
            <a:pPr marL="179705" indent="-179705"/>
            <a:endParaRPr lang="en-NO" sz="2400" dirty="0"/>
          </a:p>
          <a:p>
            <a:pPr marL="179705" indent="-179705"/>
            <a:endParaRPr lang="en-NO" sz="2400" dirty="0"/>
          </a:p>
        </p:txBody>
      </p:sp>
      <p:pic>
        <p:nvPicPr>
          <p:cNvPr id="7" name="Picture 6" descr="A person in a neon room&#10;&#10;Description automatically generated">
            <a:extLst>
              <a:ext uri="{FF2B5EF4-FFF2-40B4-BE49-F238E27FC236}">
                <a16:creationId xmlns:a16="http://schemas.microsoft.com/office/drawing/2014/main" id="{AB5A3C29-24FF-8F1F-6FAD-AB4D0D363A02}"/>
              </a:ext>
            </a:extLst>
          </p:cNvPr>
          <p:cNvPicPr>
            <a:picLocks noChangeAspect="1"/>
          </p:cNvPicPr>
          <p:nvPr/>
        </p:nvPicPr>
        <p:blipFill rotWithShape="1">
          <a:blip r:embed="rId4">
            <a:extLst>
              <a:ext uri="{28A0092B-C50C-407E-A947-70E740481C1C}">
                <a14:useLocalDpi xmlns:a14="http://schemas.microsoft.com/office/drawing/2010/main" val="0"/>
              </a:ext>
            </a:extLst>
          </a:blip>
          <a:srcRect t="34522" b="8136"/>
          <a:stretch/>
        </p:blipFill>
        <p:spPr>
          <a:xfrm rot="21204892">
            <a:off x="7632225" y="1121819"/>
            <a:ext cx="3918857" cy="3932582"/>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171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developer in a cyberpunk setting hosting a fun demo for her colleagues. The scene is set in a high-tech office with neon lights and futuristic gadgets, but with a humorous twist. The developer is at a sleek workstation with holographic displays showing the software demo. Her colleagues, including a manager and two geologists/geophysicists, are all wearing glasses and paying close attention, smiling and laughing. The atmosphere is vibrant and energetic, with neon colors, glowing interfaces, and a cityscape visible through large windows in the background. The setting combines cyberpunk aesthetics with a fun and engaging presentation.">
            <a:extLst>
              <a:ext uri="{FF2B5EF4-FFF2-40B4-BE49-F238E27FC236}">
                <a16:creationId xmlns:a16="http://schemas.microsoft.com/office/drawing/2014/main" id="{D5D36BB3-511F-E714-2644-1BCF0A92E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10131">
            <a:off x="7654301" y="767572"/>
            <a:ext cx="3429000" cy="3429000"/>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04AAB356-D2A8-8A38-DF74-481F3AC96109}"/>
              </a:ext>
            </a:extLst>
          </p:cNvPr>
          <p:cNvSpPr>
            <a:spLocks noGrp="1"/>
          </p:cNvSpPr>
          <p:nvPr>
            <p:ph type="title"/>
          </p:nvPr>
        </p:nvSpPr>
        <p:spPr/>
        <p:txBody>
          <a:bodyPr/>
          <a:lstStyle/>
          <a:p>
            <a:r>
              <a:rPr lang="en-NO" dirty="0"/>
              <a:t>Awesome!</a:t>
            </a:r>
          </a:p>
        </p:txBody>
      </p:sp>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8</a:t>
            </a:fld>
            <a:r>
              <a:rPr lang="en-GB"/>
              <a:t>  |  </a:t>
            </a:r>
            <a:endParaRPr lang="en-GB" noProof="0"/>
          </a:p>
        </p:txBody>
      </p:sp>
      <p:sp>
        <p:nvSpPr>
          <p:cNvPr id="13" name="Content Placeholder 12">
            <a:extLst>
              <a:ext uri="{FF2B5EF4-FFF2-40B4-BE49-F238E27FC236}">
                <a16:creationId xmlns:a16="http://schemas.microsoft.com/office/drawing/2014/main" id="{6FEF7473-9716-3499-F1DA-F752289197CA}"/>
              </a:ext>
            </a:extLst>
          </p:cNvPr>
          <p:cNvSpPr>
            <a:spLocks noGrp="1"/>
          </p:cNvSpPr>
          <p:nvPr>
            <p:ph idx="1"/>
          </p:nvPr>
        </p:nvSpPr>
        <p:spPr>
          <a:xfrm>
            <a:off x="695325" y="2367419"/>
            <a:ext cx="10801350" cy="3873457"/>
          </a:xfrm>
        </p:spPr>
        <p:txBody>
          <a:bodyPr/>
          <a:lstStyle/>
          <a:p>
            <a:pPr marL="179705" indent="-179705"/>
            <a:r>
              <a:rPr lang="en-US" sz="2400" dirty="0"/>
              <a:t>That was easy, time to</a:t>
            </a:r>
          </a:p>
          <a:p>
            <a:pPr marL="611705" lvl="1" indent="-179705"/>
            <a:r>
              <a:rPr lang="en-US" sz="2400" dirty="0"/>
              <a:t>Deploy</a:t>
            </a:r>
          </a:p>
          <a:p>
            <a:pPr marL="611705" lvl="1" indent="-179705"/>
            <a:r>
              <a:rPr lang="en-US" sz="2400" dirty="0"/>
              <a:t>Host a demo for my colleagues</a:t>
            </a:r>
          </a:p>
          <a:p>
            <a:pPr marL="611705" lvl="1" indent="-179705"/>
            <a:r>
              <a:rPr lang="en-US" sz="2400" dirty="0"/>
              <a:t>Add an </a:t>
            </a:r>
            <a:r>
              <a:rPr lang="en-US" sz="2400" i="1" dirty="0"/>
              <a:t>Achievement</a:t>
            </a:r>
            <a:r>
              <a:rPr lang="en-US" sz="2400" dirty="0"/>
              <a:t> to my </a:t>
            </a:r>
            <a:r>
              <a:rPr lang="en-US" sz="2400" dirty="0" err="1"/>
              <a:t>People@Equinor</a:t>
            </a:r>
            <a:endParaRPr lang="en-US" sz="2400" dirty="0"/>
          </a:p>
          <a:p>
            <a:pPr marL="611705" lvl="1" indent="-179705"/>
            <a:r>
              <a:rPr lang="en-US" sz="2400" dirty="0"/>
              <a:t>Take a selfie and post it on LinkedIn</a:t>
            </a:r>
          </a:p>
          <a:p>
            <a:pPr marL="611705" lvl="1" indent="-179705"/>
            <a:r>
              <a:rPr lang="en-US" sz="2400" dirty="0"/>
              <a:t>Go out and celebrate!</a:t>
            </a:r>
          </a:p>
          <a:p>
            <a:pPr marL="179705" indent="-179705"/>
            <a:endParaRPr lang="en-NO" sz="2400" dirty="0"/>
          </a:p>
          <a:p>
            <a:pPr marL="179705" indent="-179705"/>
            <a:endParaRPr lang="en-NO" sz="2400" dirty="0"/>
          </a:p>
          <a:p>
            <a:pPr marL="179705" indent="-179705"/>
            <a:endParaRPr lang="en-NO" sz="2400" dirty="0"/>
          </a:p>
        </p:txBody>
      </p:sp>
      <p:pic>
        <p:nvPicPr>
          <p:cNvPr id="7" name="Picture 6" descr="A person in a neon room&#10;&#10;Description automatically generated">
            <a:extLst>
              <a:ext uri="{FF2B5EF4-FFF2-40B4-BE49-F238E27FC236}">
                <a16:creationId xmlns:a16="http://schemas.microsoft.com/office/drawing/2014/main" id="{AB5A3C29-24FF-8F1F-6FAD-AB4D0D363A02}"/>
              </a:ext>
            </a:extLst>
          </p:cNvPr>
          <p:cNvPicPr>
            <a:picLocks noChangeAspect="1"/>
          </p:cNvPicPr>
          <p:nvPr/>
        </p:nvPicPr>
        <p:blipFill rotWithShape="1">
          <a:blip r:embed="rId4">
            <a:extLst>
              <a:ext uri="{28A0092B-C50C-407E-A947-70E740481C1C}">
                <a14:useLocalDpi xmlns:a14="http://schemas.microsoft.com/office/drawing/2010/main" val="0"/>
              </a:ext>
            </a:extLst>
          </a:blip>
          <a:srcRect t="34522" b="8136"/>
          <a:stretch/>
        </p:blipFill>
        <p:spPr>
          <a:xfrm rot="21204892">
            <a:off x="7632225" y="1121819"/>
            <a:ext cx="3918857" cy="3932582"/>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pic>
        <p:nvPicPr>
          <p:cNvPr id="5" name="Picture 4" descr="A group of people in a bar&#10;&#10;Description automatically generated">
            <a:extLst>
              <a:ext uri="{FF2B5EF4-FFF2-40B4-BE49-F238E27FC236}">
                <a16:creationId xmlns:a16="http://schemas.microsoft.com/office/drawing/2014/main" id="{1C0582A6-56DF-E3A6-77D6-BFF0707F51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16748">
            <a:off x="8019879" y="2346449"/>
            <a:ext cx="3764796" cy="3764796"/>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87289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64CED-8C4E-8AFF-AECF-4FEEC292F154}"/>
              </a:ext>
            </a:extLst>
          </p:cNvPr>
          <p:cNvSpPr>
            <a:spLocks noGrp="1"/>
          </p:cNvSpPr>
          <p:nvPr>
            <p:ph type="sldNum" sz="quarter" idx="12"/>
          </p:nvPr>
        </p:nvSpPr>
        <p:spPr/>
        <p:txBody>
          <a:bodyPr/>
          <a:lstStyle/>
          <a:p>
            <a:fld id="{5D1E5300-FC0F-4317-A193-EF6CE9E6F7B5}" type="slidenum">
              <a:rPr lang="en-GB" smtClean="0"/>
              <a:pPr/>
              <a:t>9</a:t>
            </a:fld>
            <a:r>
              <a:rPr lang="en-GB"/>
              <a:t>  |  </a:t>
            </a:r>
            <a:endParaRPr lang="en-GB" noProof="0"/>
          </a:p>
        </p:txBody>
      </p:sp>
      <p:pic>
        <p:nvPicPr>
          <p:cNvPr id="9" name="Picture 8" descr="A close-up of a computer error&#10;&#10;Description automatically generated">
            <a:extLst>
              <a:ext uri="{FF2B5EF4-FFF2-40B4-BE49-F238E27FC236}">
                <a16:creationId xmlns:a16="http://schemas.microsoft.com/office/drawing/2014/main" id="{283D0E46-F9E3-08EC-7407-A10B8F0DABF1}"/>
              </a:ext>
            </a:extLst>
          </p:cNvPr>
          <p:cNvPicPr>
            <a:picLocks noChangeAspect="1"/>
          </p:cNvPicPr>
          <p:nvPr/>
        </p:nvPicPr>
        <p:blipFill rotWithShape="1">
          <a:blip r:embed="rId3">
            <a:extLst>
              <a:ext uri="{28A0092B-C50C-407E-A947-70E740481C1C}">
                <a14:useLocalDpi xmlns:a14="http://schemas.microsoft.com/office/drawing/2010/main" val="0"/>
              </a:ext>
            </a:extLst>
          </a:blip>
          <a:srcRect l="1101" t="2294" r="1624" b="2868"/>
          <a:stretch/>
        </p:blipFill>
        <p:spPr>
          <a:xfrm>
            <a:off x="170688" y="161544"/>
            <a:ext cx="11850624" cy="604723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8948293"/>
      </p:ext>
    </p:extLst>
  </p:cSld>
  <p:clrMapOvr>
    <a:masterClrMapping/>
  </p:clrMapOvr>
</p:sld>
</file>

<file path=ppt/theme/theme1.xml><?xml version="1.0" encoding="utf-8"?>
<a:theme xmlns:a="http://schemas.openxmlformats.org/drawingml/2006/main" name="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 id="{868311DE-E6FE-4148-9AB9-CA673563D4B8}" vid="{A8DDE4FD-AC33-4951-A376-14061814699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External presentations" id="{868311DE-E6FE-4148-9AB9-CA673563D4B8}" vid="{87036E20-043E-4E9C-A84F-404D8BFA37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Equinor Document" ma:contentTypeID="0x01010021A623C39873404E8BA89587BD4428B40100D25F84FD0F30A84894F0891F3310E157" ma:contentTypeVersion="8" ma:contentTypeDescription="Create a new document." ma:contentTypeScope="" ma:versionID="1166eb2643e5a3dde16ebf1304b64cb1">
  <xsd:schema xmlns:xsd="http://www.w3.org/2001/XMLSchema" xmlns:xs="http://www.w3.org/2001/XMLSchema" xmlns:p="http://schemas.microsoft.com/office/2006/metadata/properties" xmlns:ns2="3a4ce108-fe2f-43a0-aa40-1d0b06f98a0a" xmlns:ns3="ecde1137-c4dc-464d-b167-7d1719b1bf87" targetNamespace="http://schemas.microsoft.com/office/2006/metadata/properties" ma:root="true" ma:fieldsID="fa080aeb31ee2fcf8341d593b33bcc3d" ns2:_="" ns3:_="">
    <xsd:import namespace="3a4ce108-fe2f-43a0-aa40-1d0b06f98a0a"/>
    <xsd:import namespace="ecde1137-c4dc-464d-b167-7d1719b1bf87"/>
    <xsd:element name="properties">
      <xsd:complexType>
        <xsd:sequence>
          <xsd:element name="documentManagement">
            <xsd:complexType>
              <xsd:all>
                <xsd:element ref="ns2:d632f762b19c46329b06e4a329cb5038" minOccurs="0"/>
                <xsd:element ref="ns2:TaxCatchAll" minOccurs="0"/>
                <xsd:element ref="ns2:TaxCatchAllLabel" minOccurs="0"/>
                <xsd:element ref="ns2:mbf6ec96a4d94feeaf76fee4d5d0c80e" minOccurs="0"/>
                <xsd:element ref="ns2:c71f94430ee24530b6af52dc58e8598c" minOccurs="0"/>
                <xsd:element ref="ns2:m9e92212f5fa42fa9b52bc2f3224e0af" minOccurs="0"/>
                <xsd:element ref="ns2:hfb23c77fa4f4618a5f446ac03ac12ab" minOccurs="0"/>
                <xsd:element ref="ns2:g971e9ce8060489b80a056801d36d93d" minOccurs="0"/>
                <xsd:element ref="ns2:b519d5ff8fc64ffea9cb9a4c0b377271" minOccurs="0"/>
                <xsd:element ref="ns2:o6fe11a35735487dac377a215490fa4b" minOccurs="0"/>
                <xsd:element ref="ns2:gd56e2644879487f8da67586944cf0f5" minOccurs="0"/>
                <xsd:element ref="ns3:MediaServiceMetadata" minOccurs="0"/>
                <xsd:element ref="ns3:MediaServiceFastMetadata" minOccurs="0"/>
                <xsd:element ref="ns3:MediaServiceAutoKeyPoints" minOccurs="0"/>
                <xsd:element ref="ns3:MediaServiceKeyPoint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4ce108-fe2f-43a0-aa40-1d0b06f98a0a" elementFormDefault="qualified">
    <xsd:import namespace="http://schemas.microsoft.com/office/2006/documentManagement/types"/>
    <xsd:import namespace="http://schemas.microsoft.com/office/infopath/2007/PartnerControls"/>
    <xsd:element name="d632f762b19c46329b06e4a329cb5038" ma:index="8" ma:taxonomy="true" ma:internalName="d632f762b19c46329b06e4a329cb5038" ma:taxonomyFieldName="EIMBusinessArea" ma:displayName="Business Area" ma:default="5;#TECHNOLOGY DIGITAL ＆ INNOVATION (TDI)|90177810-19d5-40f0-8fda-8eb6a1357ee0" ma:fieldId="{d632f762-b19c-4632-9b06-e4a329cb5038}" ma:sspId="02f74cf1-ae9f-400d-bc52-3bcd3a9e177f" ma:termSetId="a8ca9a86-9113-48ea-8063-579000373f6c"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c77d4098-1da4-4f80-83f8-f521ef754d57}" ma:internalName="TaxCatchAll" ma:showField="CatchAllData" ma:web="3a4ce108-fe2f-43a0-aa40-1d0b06f98a0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c77d4098-1da4-4f80-83f8-f521ef754d57}" ma:internalName="TaxCatchAllLabel" ma:readOnly="true" ma:showField="CatchAllDataLabel" ma:web="3a4ce108-fe2f-43a0-aa40-1d0b06f98a0a">
      <xsd:complexType>
        <xsd:complexContent>
          <xsd:extension base="dms:MultiChoiceLookup">
            <xsd:sequence>
              <xsd:element name="Value" type="dms:Lookup" maxOccurs="unbounded" minOccurs="0" nillable="true"/>
            </xsd:sequence>
          </xsd:extension>
        </xsd:complexContent>
      </xsd:complexType>
    </xsd:element>
    <xsd:element name="mbf6ec96a4d94feeaf76fee4d5d0c80e" ma:index="12" ma:taxonomy="true" ma:internalName="mbf6ec96a4d94feeaf76fee4d5d0c80e" ma:taxonomyFieldName="EIMCountry" ma:displayName="Country" ma:default="6;#Norway|cd21f0fc-a0f3-48c6-8f36-ae1c60534e37" ma:fieldId="{6bf6ec96-a4d9-4fee-af76-fee4d5d0c80e}" ma:taxonomyMulti="true" ma:sspId="02f74cf1-ae9f-400d-bc52-3bcd3a9e177f" ma:termSetId="0250f7c1-058f-435e-97fc-c7f58584592f" ma:anchorId="00000000-0000-0000-0000-000000000000" ma:open="false" ma:isKeyword="false">
      <xsd:complexType>
        <xsd:sequence>
          <xsd:element ref="pc:Terms" minOccurs="0" maxOccurs="1"/>
        </xsd:sequence>
      </xsd:complexType>
    </xsd:element>
    <xsd:element name="c71f94430ee24530b6af52dc58e8598c" ma:index="14" ma:taxonomy="true" ma:internalName="c71f94430ee24530b6af52dc58e8598c" ma:taxonomyFieldName="EIMInformationAsset" ma:displayName="Information type" ma:readOnly="false" ma:default="10;#IT development, operations and support documents|5615ec43-0dc1-4fc7-8f76-462be041f537" ma:fieldId="{c71f9443-0ee2-4530-b6af-52dc58e8598c}" ma:sspId="02f74cf1-ae9f-400d-bc52-3bcd3a9e177f" ma:termSetId="b76f03a6-1db7-44cf-ab25-1870b16029af" ma:anchorId="00000000-0000-0000-0000-000000000000" ma:open="false" ma:isKeyword="false">
      <xsd:complexType>
        <xsd:sequence>
          <xsd:element ref="pc:Terms" minOccurs="0" maxOccurs="1"/>
        </xsd:sequence>
      </xsd:complexType>
    </xsd:element>
    <xsd:element name="m9e92212f5fa42fa9b52bc2f3224e0af" ma:index="16" ma:taxonomy="true" ma:internalName="m9e92212f5fa42fa9b52bc2f3224e0af" ma:taxonomyFieldName="EIMLegalEntity" ma:displayName="Legal Entity" ma:default="1;#Equinor ASA|98c35a5d-62b8-4578-be3d-53b9f4deec1f" ma:fieldId="{69e92212-f5fa-42fa-9b52-bc2f3224e0af}" ma:sspId="02f74cf1-ae9f-400d-bc52-3bcd3a9e177f" ma:termSetId="547ebc0c-73a3-4a88-b498-ea2a950fe21d" ma:anchorId="00000000-0000-0000-0000-000000000000" ma:open="false" ma:isKeyword="false">
      <xsd:complexType>
        <xsd:sequence>
          <xsd:element ref="pc:Terms" minOccurs="0" maxOccurs="1"/>
        </xsd:sequence>
      </xsd:complexType>
    </xsd:element>
    <xsd:element name="hfb23c77fa4f4618a5f446ac03ac12ab" ma:index="18" ma:taxonomy="true" ma:internalName="hfb23c77fa4f4618a5f446ac03ac12ab" ma:taxonomyFieldName="EIMProcessArea" ma:displayName="Business capability level 1" ma:default="7;#Information technology (IT)|1815292c-3da4-43d8-a4d3-c68a2eac2a88" ma:fieldId="{1fb23c77-fa4f-4618-a5f4-46ac03ac12ab}" ma:sspId="02f74cf1-ae9f-400d-bc52-3bcd3a9e177f" ma:termSetId="041c847a-4248-484c-8e89-6aba1a2f3a53" ma:anchorId="00000000-0000-0000-0000-000000000000" ma:open="false" ma:isKeyword="false">
      <xsd:complexType>
        <xsd:sequence>
          <xsd:element ref="pc:Terms" minOccurs="0" maxOccurs="1"/>
        </xsd:sequence>
      </xsd:complexType>
    </xsd:element>
    <xsd:element name="g971e9ce8060489b80a056801d36d93d" ma:index="20" ma:taxonomy="true" ma:internalName="g971e9ce8060489b80a056801d36d93d" ma:taxonomyFieldName="EIMProcess" ma:displayName="Business capability level 2" ma:default="8;#Not Applicable|b6a69bb1-4da6-4b3a-bc7f-2752c0395156" ma:fieldId="{0971e9ce-8060-489b-80a0-56801d36d93d}" ma:sspId="02f74cf1-ae9f-400d-bc52-3bcd3a9e177f" ma:termSetId="3b80e1d2-5900-412d-b185-fa8652847d19" ma:anchorId="00000000-0000-0000-0000-000000000000" ma:open="false" ma:isKeyword="false">
      <xsd:complexType>
        <xsd:sequence>
          <xsd:element ref="pc:Terms" minOccurs="0" maxOccurs="1"/>
        </xsd:sequence>
      </xsd:complexType>
    </xsd:element>
    <xsd:element name="b519d5ff8fc64ffea9cb9a4c0b377271" ma:index="22" ma:taxonomy="true" ma:internalName="b519d5ff8fc64ffea9cb9a4c0b377271" ma:taxonomyFieldName="EIMSecurityClassification" ma:displayName="Security Classification" ma:default="4;#Internal|3361fef0-33ac-457d-8a1d-df19735ffcb1" ma:fieldId="{b519d5ff-8fc6-4ffe-a9cb-9a4c0b377271}" ma:sspId="02f74cf1-ae9f-400d-bc52-3bcd3a9e177f" ma:termSetId="6586e8a5-4521-47b6-a267-a502c9a77ea2" ma:anchorId="00000000-0000-0000-0000-000000000000" ma:open="false" ma:isKeyword="false">
      <xsd:complexType>
        <xsd:sequence>
          <xsd:element ref="pc:Terms" minOccurs="0" maxOccurs="1"/>
        </xsd:sequence>
      </xsd:complexType>
    </xsd:element>
    <xsd:element name="o6fe11a35735487dac377a215490fa4b" ma:index="24" nillable="true" ma:taxonomy="true" ma:internalName="o6fe11a35735487dac377a215490fa4b" ma:taxonomyFieldName="EIMSource" ma:displayName="Source" ma:default="3;#Office 365|23cc2eaf-b88f-49bf-9aee-2309aadb8846" ma:fieldId="{86fe11a3-5735-487d-ac37-7a215490fa4b}" ma:sspId="02f74cf1-ae9f-400d-bc52-3bcd3a9e177f" ma:termSetId="68f706c4-2129-47d0-b770-1bab961b61be" ma:anchorId="00000000-0000-0000-0000-000000000000" ma:open="false" ma:isKeyword="false">
      <xsd:complexType>
        <xsd:sequence>
          <xsd:element ref="pc:Terms" minOccurs="0" maxOccurs="1"/>
        </xsd:sequence>
      </xsd:complexType>
    </xsd:element>
    <xsd:element name="gd56e2644879487f8da67586944cf0f5" ma:index="26" ma:taxonomy="true" ma:internalName="gd56e2644879487f8da67586944cf0f5" ma:taxonomyFieldName="EIMStatus" ma:displayName="Status" ma:default="2;#Draft|af4d3abd-d88d-48b7-8fea-db9baac9496f" ma:fieldId="{0d56e264-4879-487f-8da6-7586944cf0f5}" ma:sspId="02f74cf1-ae9f-400d-bc52-3bcd3a9e177f" ma:termSetId="ee819452-dde8-4ad2-a8b9-030bdfafa61b" ma:anchorId="00000000-0000-0000-0000-000000000000" ma:open="false" ma:isKeyword="false">
      <xsd:complexType>
        <xsd:sequence>
          <xsd:element ref="pc:Terms" minOccurs="0" maxOccurs="1"/>
        </xsd:sequence>
      </xsd:complexType>
    </xsd:element>
    <xsd:element name="SharedWithUsers" ma:index="3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cde1137-c4dc-464d-b167-7d1719b1bf87" elementFormDefault="qualified">
    <xsd:import namespace="http://schemas.microsoft.com/office/2006/documentManagement/types"/>
    <xsd:import namespace="http://schemas.microsoft.com/office/infopath/2007/PartnerControls"/>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MediaServiceAutoKeyPoints" ma:index="30" nillable="true" ma:displayName="MediaServiceAutoKeyPoints" ma:hidden="true" ma:internalName="MediaServiceAutoKeyPoints" ma:readOnly="true">
      <xsd:simpleType>
        <xsd:restriction base="dms:Note"/>
      </xsd:simpleType>
    </xsd:element>
    <xsd:element name="MediaServiceKeyPoints" ma:index="3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9e92212f5fa42fa9b52bc2f3224e0af xmlns="3a4ce108-fe2f-43a0-aa40-1d0b06f98a0a">
      <Terms xmlns="http://schemas.microsoft.com/office/infopath/2007/PartnerControls">
        <TermInfo xmlns="http://schemas.microsoft.com/office/infopath/2007/PartnerControls">
          <TermName xmlns="http://schemas.microsoft.com/office/infopath/2007/PartnerControls">Equinor ASA</TermName>
          <TermId xmlns="http://schemas.microsoft.com/office/infopath/2007/PartnerControls">98c35a5d-62b8-4578-be3d-53b9f4deec1f</TermId>
        </TermInfo>
      </Terms>
    </m9e92212f5fa42fa9b52bc2f3224e0af>
    <b519d5ff8fc64ffea9cb9a4c0b377271 xmlns="3a4ce108-fe2f-43a0-aa40-1d0b06f98a0a">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3361fef0-33ac-457d-8a1d-df19735ffcb1</TermId>
        </TermInfo>
      </Terms>
    </b519d5ff8fc64ffea9cb9a4c0b377271>
    <g971e9ce8060489b80a056801d36d93d xmlns="3a4ce108-fe2f-43a0-aa40-1d0b06f98a0a">
      <Terms xmlns="http://schemas.microsoft.com/office/infopath/2007/PartnerControls">
        <TermInfo xmlns="http://schemas.microsoft.com/office/infopath/2007/PartnerControls">
          <TermName xmlns="http://schemas.microsoft.com/office/infopath/2007/PartnerControls">Not Applicable</TermName>
          <TermId xmlns="http://schemas.microsoft.com/office/infopath/2007/PartnerControls">b6a69bb1-4da6-4b3a-bc7f-2752c0395156</TermId>
        </TermInfo>
      </Terms>
    </g971e9ce8060489b80a056801d36d93d>
    <o6fe11a35735487dac377a215490fa4b xmlns="3a4ce108-fe2f-43a0-aa40-1d0b06f98a0a">
      <Terms xmlns="http://schemas.microsoft.com/office/infopath/2007/PartnerControls">
        <TermInfo xmlns="http://schemas.microsoft.com/office/infopath/2007/PartnerControls">
          <TermName xmlns="http://schemas.microsoft.com/office/infopath/2007/PartnerControls">Office 365</TermName>
          <TermId xmlns="http://schemas.microsoft.com/office/infopath/2007/PartnerControls">23cc2eaf-b88f-49bf-9aee-2309aadb8846</TermId>
        </TermInfo>
      </Terms>
    </o6fe11a35735487dac377a215490fa4b>
    <gd56e2644879487f8da67586944cf0f5 xmlns="3a4ce108-fe2f-43a0-aa40-1d0b06f98a0a">
      <Terms xmlns="http://schemas.microsoft.com/office/infopath/2007/PartnerControls">
        <TermInfo xmlns="http://schemas.microsoft.com/office/infopath/2007/PartnerControls">
          <TermName xmlns="http://schemas.microsoft.com/office/infopath/2007/PartnerControls">Draft</TermName>
          <TermId xmlns="http://schemas.microsoft.com/office/infopath/2007/PartnerControls">af4d3abd-d88d-48b7-8fea-db9baac9496f</TermId>
        </TermInfo>
      </Terms>
    </gd56e2644879487f8da67586944cf0f5>
    <d632f762b19c46329b06e4a329cb5038 xmlns="3a4ce108-fe2f-43a0-aa40-1d0b06f98a0a">
      <Terms xmlns="http://schemas.microsoft.com/office/infopath/2007/PartnerControls">
        <TermInfo xmlns="http://schemas.microsoft.com/office/infopath/2007/PartnerControls">
          <TermName xmlns="http://schemas.microsoft.com/office/infopath/2007/PartnerControls">TECHNOLOGY DIGITAL ＆ INNOVATION (TDI)</TermName>
          <TermId xmlns="http://schemas.microsoft.com/office/infopath/2007/PartnerControls">90177810-19d5-40f0-8fda-8eb6a1357ee0</TermId>
        </TermInfo>
      </Terms>
    </d632f762b19c46329b06e4a329cb5038>
    <TaxCatchAll xmlns="3a4ce108-fe2f-43a0-aa40-1d0b06f98a0a">
      <Value>10</Value>
      <Value>8</Value>
      <Value>7</Value>
      <Value>6</Value>
      <Value>5</Value>
      <Value>4</Value>
      <Value>3</Value>
      <Value>2</Value>
      <Value>1</Value>
    </TaxCatchAll>
    <hfb23c77fa4f4618a5f446ac03ac12ab xmlns="3a4ce108-fe2f-43a0-aa40-1d0b06f98a0a">
      <Terms xmlns="http://schemas.microsoft.com/office/infopath/2007/PartnerControls">
        <TermInfo xmlns="http://schemas.microsoft.com/office/infopath/2007/PartnerControls">
          <TermName xmlns="http://schemas.microsoft.com/office/infopath/2007/PartnerControls">Information technology (IT)</TermName>
          <TermId xmlns="http://schemas.microsoft.com/office/infopath/2007/PartnerControls">1815292c-3da4-43d8-a4d3-c68a2eac2a88</TermId>
        </TermInfo>
      </Terms>
    </hfb23c77fa4f4618a5f446ac03ac12ab>
    <mbf6ec96a4d94feeaf76fee4d5d0c80e xmlns="3a4ce108-fe2f-43a0-aa40-1d0b06f98a0a">
      <Terms xmlns="http://schemas.microsoft.com/office/infopath/2007/PartnerControls">
        <TermInfo xmlns="http://schemas.microsoft.com/office/infopath/2007/PartnerControls">
          <TermName xmlns="http://schemas.microsoft.com/office/infopath/2007/PartnerControls">Norway</TermName>
          <TermId xmlns="http://schemas.microsoft.com/office/infopath/2007/PartnerControls">cd21f0fc-a0f3-48c6-8f36-ae1c60534e37</TermId>
        </TermInfo>
      </Terms>
    </mbf6ec96a4d94feeaf76fee4d5d0c80e>
    <c71f94430ee24530b6af52dc58e8598c xmlns="3a4ce108-fe2f-43a0-aa40-1d0b06f98a0a">
      <Terms xmlns="http://schemas.microsoft.com/office/infopath/2007/PartnerControls">
        <TermInfo xmlns="http://schemas.microsoft.com/office/infopath/2007/PartnerControls">
          <TermName xmlns="http://schemas.microsoft.com/office/infopath/2007/PartnerControls">IT development, operations and support documents</TermName>
          <TermId xmlns="http://schemas.microsoft.com/office/infopath/2007/PartnerControls">5615ec43-0dc1-4fc7-8f76-462be041f537</TermId>
        </TermInfo>
      </Terms>
    </c71f94430ee24530b6af52dc58e8598c>
  </documentManagement>
</p:properties>
</file>

<file path=customXml/itemProps1.xml><?xml version="1.0" encoding="utf-8"?>
<ds:datastoreItem xmlns:ds="http://schemas.openxmlformats.org/officeDocument/2006/customXml" ds:itemID="{83B77062-50ED-4A7C-80E8-E29185FD97E0}">
  <ds:schemaRefs>
    <ds:schemaRef ds:uri="http://schemas.microsoft.com/sharepoint/v3/contenttype/forms"/>
  </ds:schemaRefs>
</ds:datastoreItem>
</file>

<file path=customXml/itemProps2.xml><?xml version="1.0" encoding="utf-8"?>
<ds:datastoreItem xmlns:ds="http://schemas.openxmlformats.org/officeDocument/2006/customXml" ds:itemID="{E00FFF0F-4CF7-4B60-A50F-8500F10FB473}">
  <ds:schemaRefs>
    <ds:schemaRef ds:uri="3a4ce108-fe2f-43a0-aa40-1d0b06f98a0a"/>
    <ds:schemaRef ds:uri="ecde1137-c4dc-464d-b167-7d1719b1bf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DCCDE42-A419-4EC7-84C3-98DC19CD63F4}">
  <ds:schemaRefs>
    <ds:schemaRef ds:uri="http://www.w3.org/XML/1998/namespace"/>
    <ds:schemaRef ds:uri="http://purl.org/dc/dcmitype/"/>
    <ds:schemaRef ds:uri="http://purl.org/dc/elements/1.1/"/>
    <ds:schemaRef ds:uri="3a4ce108-fe2f-43a0-aa40-1d0b06f98a0a"/>
    <ds:schemaRef ds:uri="http://purl.org/dc/terms/"/>
    <ds:schemaRef ds:uri="ecde1137-c4dc-464d-b167-7d1719b1bf87"/>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clbl:label id="{3aa4a235-b6e2-48d5-9195-7fcf05b459b0}" enabled="0" method="" siteId="{3aa4a235-b6e2-48d5-9195-7fcf05b459b0}" removed="1"/>
</clbl:labelList>
</file>

<file path=docProps/app.xml><?xml version="1.0" encoding="utf-8"?>
<Properties xmlns="http://schemas.openxmlformats.org/officeDocument/2006/extended-properties" xmlns:vt="http://schemas.openxmlformats.org/officeDocument/2006/docPropsVTypes">
  <Template>For External presentations</Template>
  <TotalTime>49772</TotalTime>
  <Words>567</Words>
  <Application>Microsoft Macintosh PowerPoint</Application>
  <PresentationFormat>Widescreen</PresentationFormat>
  <Paragraphs>108</Paragraphs>
  <Slides>17</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Equinor Light</vt:lpstr>
      <vt:lpstr>Equinor</vt:lpstr>
      <vt:lpstr>Calibri</vt:lpstr>
      <vt:lpstr>Equinor Medium</vt:lpstr>
      <vt:lpstr>Office-tema</vt:lpstr>
      <vt:lpstr>Custom Design</vt:lpstr>
      <vt:lpstr>AppSec Demo</vt:lpstr>
      <vt:lpstr>PowerPoint Presentation</vt:lpstr>
      <vt:lpstr>Example Problem</vt:lpstr>
      <vt:lpstr>DEMO #1  How hard can it be?</vt:lpstr>
      <vt:lpstr>Awesome!</vt:lpstr>
      <vt:lpstr>Awesome!</vt:lpstr>
      <vt:lpstr>Awesome!</vt:lpstr>
      <vt:lpstr>Awesome!</vt:lpstr>
      <vt:lpstr>PowerPoint Presentation</vt:lpstr>
      <vt:lpstr>DEMO #2  WTF?!</vt:lpstr>
      <vt:lpstr>DEMO #3  Let’s take some precautions</vt:lpstr>
      <vt:lpstr>Key Takeaways</vt:lpstr>
      <vt:lpstr>We are responsible for the code we write!</vt:lpstr>
      <vt:lpstr>PowerPoint Presentation</vt:lpstr>
      <vt:lpstr>PowerPoint Presentation</vt:lpstr>
      <vt:lpstr>PowerPoint Presentation</vt:lpstr>
      <vt:lpstr>AppSec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Brambilla</dc:creator>
  <cp:lastModifiedBy>Andrea Brambilla</cp:lastModifiedBy>
  <cp:revision>5</cp:revision>
  <dcterms:created xsi:type="dcterms:W3CDTF">2019-11-06T14:32:14Z</dcterms:created>
  <dcterms:modified xsi:type="dcterms:W3CDTF">2024-07-08T11:24:57Z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ContentTypeId">
    <vt:lpwstr>0x01010021A623C39873404E8BA89587BD4428B40100D25F84FD0F30A84894F0891F3310E157</vt:lpwstr>
  </property>
  <property fmtid="{D5CDD505-2E9C-101B-9397-08002B2CF9AE}" pid="4" name="EIMLegalEntity">
    <vt:lpwstr>1;#Equinor ASA|98c35a5d-62b8-4578-be3d-53b9f4deec1f</vt:lpwstr>
  </property>
  <property fmtid="{D5CDD505-2E9C-101B-9397-08002B2CF9AE}" pid="5" name="EIMStatus">
    <vt:lpwstr>2;#Draft|af4d3abd-d88d-48b7-8fea-db9baac9496f</vt:lpwstr>
  </property>
  <property fmtid="{D5CDD505-2E9C-101B-9397-08002B2CF9AE}" pid="6" name="EIMBusinessArea">
    <vt:lpwstr>5;#TECHNOLOGY DIGITAL ＆ INNOVATION (TDI)|90177810-19d5-40f0-8fda-8eb6a1357ee0</vt:lpwstr>
  </property>
  <property fmtid="{D5CDD505-2E9C-101B-9397-08002B2CF9AE}" pid="7" name="EIMCountry">
    <vt:lpwstr>6;#Norway|cd21f0fc-a0f3-48c6-8f36-ae1c60534e37</vt:lpwstr>
  </property>
  <property fmtid="{D5CDD505-2E9C-101B-9397-08002B2CF9AE}" pid="8" name="EIMSource">
    <vt:lpwstr>3;#Office 365|23cc2eaf-b88f-49bf-9aee-2309aadb8846</vt:lpwstr>
  </property>
  <property fmtid="{D5CDD505-2E9C-101B-9397-08002B2CF9AE}" pid="9" name="EIMSecurityClassification">
    <vt:lpwstr>4;#Internal|3361fef0-33ac-457d-8a1d-df19735ffcb1</vt:lpwstr>
  </property>
  <property fmtid="{D5CDD505-2E9C-101B-9397-08002B2CF9AE}" pid="10" name="EIMProcess">
    <vt:lpwstr>8;#Not Applicable|b6a69bb1-4da6-4b3a-bc7f-2752c0395156</vt:lpwstr>
  </property>
  <property fmtid="{D5CDD505-2E9C-101B-9397-08002B2CF9AE}" pid="11" name="EIMInformationAsset">
    <vt:lpwstr>10;#IT development, operations and support documents|5615ec43-0dc1-4fc7-8f76-462be041f537</vt:lpwstr>
  </property>
  <property fmtid="{D5CDD505-2E9C-101B-9397-08002B2CF9AE}" pid="12" name="EIMProcessArea">
    <vt:lpwstr>7;#Information technology (IT)|1815292c-3da4-43d8-a4d3-c68a2eac2a88</vt:lpwstr>
  </property>
</Properties>
</file>